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</p:sldIdLst>
  <p:sldSz cx="10693400" cy="7562850"/>
  <p:notesSz cx="10693400" cy="7562850"/>
  <p:custDataLst>
    <p:tags r:id="rId7"/>
  </p:custDataLst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F0CA106-4F4E-E4C8-058F-A7E4599D94CF}" name="Bondarenko, Grigoriy /UA" initials="B/" userId="S::grigoriy.bondarenko@sanofi.com::20714f8e-963f-4cc8-af3b-b78327789d77" providerId="AD"/>
  <p188:author id="{D5FBFF11-BA00-71A5-E4C5-CAE55C8452AC}" name="Федорець Юлія Юріївна" initials="ФЮЮ" userId="S-1-5-21-249136751-1548041513-3680665655-3623" providerId="AD"/>
  <p188:author id="{9C16403C-3B0A-B385-F936-42CBB037B87C}" name="Varfolomieieva, Ivanna /UA" initials="V/" userId="S::ivanna.varfolomieieva@sanofi.com::ce9e61ae-5a5f-4adb-9aaa-5d56f05602b7" providerId="AD"/>
  <p188:author id="{27D10A96-C60A-A4AC-5A50-123FDDE4DF17}" name="Makhovska, Kristina /UA" initials="MK/" userId="S::Kristina.Makhovska@sanofi.com::1b031f8b-68c2-4dae-a414-3014ba749a22" providerId="AD"/>
  <p188:author id="{F004DAC7-0AC4-A9A6-0342-D52062F409E0}" name="Varfolomieieva, Ivanna /UA" initials="VI/" userId="S::Ivanna.Varfolomieieva@sanofi.com::ce9e61ae-5a5f-4adb-9aaa-5d56f05602b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Федорець Юлія Юріївна" initials="ФЮЮ" lastIdx="15" clrIdx="0">
    <p:extLst>
      <p:ext uri="{19B8F6BF-5375-455C-9EA6-DF929625EA0E}">
        <p15:presenceInfo xmlns:p15="http://schemas.microsoft.com/office/powerpoint/2012/main" userId="S-1-5-21-249136751-1548041513-3680665655-36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1158" autoAdjust="0"/>
    <p:restoredTop sz="94660"/>
  </p:normalViewPr>
  <p:slideViewPr>
    <p:cSldViewPr>
      <p:cViewPr varScale="1">
        <p:scale>
          <a:sx n="63" d="100"/>
          <a:sy n="63" d="100"/>
        </p:scale>
        <p:origin x="428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rfolomieieva, Ivanna /UA" userId="ce9e61ae-5a5f-4adb-9aaa-5d56f05602b7" providerId="ADAL" clId="{509ABF41-13A5-4112-9571-9935F2E5ECC3}"/>
    <pc:docChg chg="modSld">
      <pc:chgData name="Varfolomieieva, Ivanna /UA" userId="ce9e61ae-5a5f-4adb-9aaa-5d56f05602b7" providerId="ADAL" clId="{509ABF41-13A5-4112-9571-9935F2E5ECC3}" dt="2024-09-11T14:21:51.370" v="5" actId="20577"/>
      <pc:docMkLst>
        <pc:docMk/>
      </pc:docMkLst>
      <pc:sldChg chg="modSp mod modCm">
        <pc:chgData name="Varfolomieieva, Ivanna /UA" userId="ce9e61ae-5a5f-4adb-9aaa-5d56f05602b7" providerId="ADAL" clId="{509ABF41-13A5-4112-9571-9935F2E5ECC3}" dt="2024-09-11T14:21:51.370" v="5" actId="20577"/>
        <pc:sldMkLst>
          <pc:docMk/>
          <pc:sldMk cId="0" sldId="256"/>
        </pc:sldMkLst>
        <pc:spChg chg="mod">
          <ac:chgData name="Varfolomieieva, Ivanna /UA" userId="ce9e61ae-5a5f-4adb-9aaa-5d56f05602b7" providerId="ADAL" clId="{509ABF41-13A5-4112-9571-9935F2E5ECC3}" dt="2024-09-11T14:21:51.370" v="5" actId="20577"/>
          <ac:spMkLst>
            <pc:docMk/>
            <pc:sldMk cId="0" sldId="256"/>
            <ac:spMk id="48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Varfolomieieva, Ivanna /UA" userId="ce9e61ae-5a5f-4adb-9aaa-5d56f05602b7" providerId="ADAL" clId="{509ABF41-13A5-4112-9571-9935F2E5ECC3}" dt="2024-09-11T14:21:51.370" v="5" actId="20577"/>
              <pc2:cmMkLst xmlns:pc2="http://schemas.microsoft.com/office/powerpoint/2019/9/main/command">
                <pc:docMk/>
                <pc:sldMk cId="0" sldId="256"/>
                <pc2:cmMk id="{6C3A5B8E-2E34-4C46-AA5F-8639C58DDFDB}"/>
              </pc2:cmMkLst>
            </pc226:cmChg>
          </p:ext>
        </pc:extLst>
      </pc:sldChg>
    </pc:docChg>
  </pc:docChgLst>
  <pc:docChgLst>
    <pc:chgData name="Makhovska, Kristina /UA" userId="1b031f8b-68c2-4dae-a414-3014ba749a22" providerId="ADAL" clId="{1AC100C5-F896-4565-AA52-15086FC5865D}"/>
    <pc:docChg chg="undo custSel modSld">
      <pc:chgData name="Makhovska, Kristina /UA" userId="1b031f8b-68c2-4dae-a414-3014ba749a22" providerId="ADAL" clId="{1AC100C5-F896-4565-AA52-15086FC5865D}" dt="2024-11-21T08:51:44.607" v="63"/>
      <pc:docMkLst>
        <pc:docMk/>
      </pc:docMkLst>
      <pc:sldChg chg="modSp mod delCm modCm">
        <pc:chgData name="Makhovska, Kristina /UA" userId="1b031f8b-68c2-4dae-a414-3014ba749a22" providerId="ADAL" clId="{1AC100C5-F896-4565-AA52-15086FC5865D}" dt="2024-11-21T08:51:44.607" v="63"/>
        <pc:sldMkLst>
          <pc:docMk/>
          <pc:sldMk cId="0" sldId="256"/>
        </pc:sldMkLst>
        <pc:spChg chg="mod">
          <ac:chgData name="Makhovska, Kristina /UA" userId="1b031f8b-68c2-4dae-a414-3014ba749a22" providerId="ADAL" clId="{1AC100C5-F896-4565-AA52-15086FC5865D}" dt="2024-11-11T13:51:17.859" v="44" actId="3626"/>
          <ac:spMkLst>
            <pc:docMk/>
            <pc:sldMk cId="0" sldId="256"/>
            <ac:spMk id="11" creationId="{00000000-0000-0000-0000-000000000000}"/>
          </ac:spMkLst>
        </pc:spChg>
        <pc:spChg chg="mod">
          <ac:chgData name="Makhovska, Kristina /UA" userId="1b031f8b-68c2-4dae-a414-3014ba749a22" providerId="ADAL" clId="{1AC100C5-F896-4565-AA52-15086FC5865D}" dt="2024-11-11T14:08:05.481" v="53" actId="20577"/>
          <ac:spMkLst>
            <pc:docMk/>
            <pc:sldMk cId="0" sldId="256"/>
            <ac:spMk id="15" creationId="{00000000-0000-0000-0000-000000000000}"/>
          </ac:spMkLst>
        </pc:spChg>
        <pc:spChg chg="mod">
          <ac:chgData name="Makhovska, Kristina /UA" userId="1b031f8b-68c2-4dae-a414-3014ba749a22" providerId="ADAL" clId="{1AC100C5-F896-4565-AA52-15086FC5865D}" dt="2024-11-11T13:49:58.004" v="37" actId="123"/>
          <ac:spMkLst>
            <pc:docMk/>
            <pc:sldMk cId="0" sldId="256"/>
            <ac:spMk id="16" creationId="{00000000-0000-0000-0000-000000000000}"/>
          </ac:spMkLst>
        </pc:spChg>
        <pc:spChg chg="mod">
          <ac:chgData name="Makhovska, Kristina /UA" userId="1b031f8b-68c2-4dae-a414-3014ba749a22" providerId="ADAL" clId="{1AC100C5-F896-4565-AA52-15086FC5865D}" dt="2024-11-11T13:50:23.578" v="42" actId="1076"/>
          <ac:spMkLst>
            <pc:docMk/>
            <pc:sldMk cId="0" sldId="256"/>
            <ac:spMk id="18" creationId="{00000000-0000-0000-0000-000000000000}"/>
          </ac:spMkLst>
        </pc:spChg>
        <pc:spChg chg="mod">
          <ac:chgData name="Makhovska, Kristina /UA" userId="1b031f8b-68c2-4dae-a414-3014ba749a22" providerId="ADAL" clId="{1AC100C5-F896-4565-AA52-15086FC5865D}" dt="2024-11-11T13:50:27.489" v="43" actId="1076"/>
          <ac:spMkLst>
            <pc:docMk/>
            <pc:sldMk cId="0" sldId="256"/>
            <ac:spMk id="30" creationId="{41DE06CA-F9CA-7A63-8E0C-CA8D4B2B769A}"/>
          </ac:spMkLst>
        </pc:spChg>
        <pc:spChg chg="mod">
          <ac:chgData name="Makhovska, Kristina /UA" userId="1b031f8b-68c2-4dae-a414-3014ba749a22" providerId="ADAL" clId="{1AC100C5-F896-4565-AA52-15086FC5865D}" dt="2024-11-21T08:51:41.195" v="62" actId="20577"/>
          <ac:spMkLst>
            <pc:docMk/>
            <pc:sldMk cId="0" sldId="256"/>
            <ac:spMk id="48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Makhovska, Kristina /UA" userId="1b031f8b-68c2-4dae-a414-3014ba749a22" providerId="ADAL" clId="{1AC100C5-F896-4565-AA52-15086FC5865D}" dt="2024-11-21T08:51:44.607" v="63"/>
              <pc2:cmMkLst xmlns:pc2="http://schemas.microsoft.com/office/powerpoint/2019/9/main/command">
                <pc:docMk/>
                <pc:sldMk cId="0" sldId="256"/>
                <pc2:cmMk id="{6C3A5B8E-2E34-4C46-AA5F-8639C58DDFDB}"/>
              </pc2:cmMkLst>
            </pc226:cmChg>
          </p:ext>
        </pc:extLst>
      </pc:sldChg>
      <pc:sldChg chg="modSp mod">
        <pc:chgData name="Makhovska, Kristina /UA" userId="1b031f8b-68c2-4dae-a414-3014ba749a22" providerId="ADAL" clId="{1AC100C5-F896-4565-AA52-15086FC5865D}" dt="2024-11-11T13:51:47.557" v="45" actId="113"/>
        <pc:sldMkLst>
          <pc:docMk/>
          <pc:sldMk cId="0" sldId="257"/>
        </pc:sldMkLst>
        <pc:spChg chg="mod">
          <ac:chgData name="Makhovska, Kristina /UA" userId="1b031f8b-68c2-4dae-a414-3014ba749a22" providerId="ADAL" clId="{1AC100C5-F896-4565-AA52-15086FC5865D}" dt="2024-11-11T13:51:47.557" v="45" actId="113"/>
          <ac:spMkLst>
            <pc:docMk/>
            <pc:sldMk cId="0" sldId="257"/>
            <ac:spMk id="6" creationId="{00000000-0000-0000-0000-000000000000}"/>
          </ac:spMkLst>
        </pc:spChg>
      </pc:sldChg>
    </pc:docChg>
  </pc:docChgLst>
  <pc:docChgLst>
    <pc:chgData name="Varfolomieieva, Ivanna /UA" userId="ce9e61ae-5a5f-4adb-9aaa-5d56f05602b7" providerId="ADAL" clId="{06039175-0F71-446B-BD7F-EB953DD35E3E}"/>
    <pc:docChg chg="custSel modSld">
      <pc:chgData name="Varfolomieieva, Ivanna /UA" userId="ce9e61ae-5a5f-4adb-9aaa-5d56f05602b7" providerId="ADAL" clId="{06039175-0F71-446B-BD7F-EB953DD35E3E}" dt="2024-10-18T13:05:08.762" v="232" actId="20577"/>
      <pc:docMkLst>
        <pc:docMk/>
      </pc:docMkLst>
      <pc:sldChg chg="modSp mod delCm modCm">
        <pc:chgData name="Varfolomieieva, Ivanna /UA" userId="ce9e61ae-5a5f-4adb-9aaa-5d56f05602b7" providerId="ADAL" clId="{06039175-0F71-446B-BD7F-EB953DD35E3E}" dt="2024-10-18T13:04:15.485" v="185"/>
        <pc:sldMkLst>
          <pc:docMk/>
          <pc:sldMk cId="0" sldId="256"/>
        </pc:sldMkLst>
        <pc:spChg chg="mod">
          <ac:chgData name="Varfolomieieva, Ivanna /UA" userId="ce9e61ae-5a5f-4adb-9aaa-5d56f05602b7" providerId="ADAL" clId="{06039175-0F71-446B-BD7F-EB953DD35E3E}" dt="2024-10-18T13:02:35.680" v="172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Varfolomieieva, Ivanna /UA" userId="ce9e61ae-5a5f-4adb-9aaa-5d56f05602b7" providerId="ADAL" clId="{06039175-0F71-446B-BD7F-EB953DD35E3E}" dt="2024-10-18T13:02:48.764" v="174" actId="20577"/>
          <ac:spMkLst>
            <pc:docMk/>
            <pc:sldMk cId="0" sldId="256"/>
            <ac:spMk id="11" creationId="{00000000-0000-0000-0000-000000000000}"/>
          </ac:spMkLst>
        </pc:spChg>
        <pc:spChg chg="mod">
          <ac:chgData name="Varfolomieieva, Ivanna /UA" userId="ce9e61ae-5a5f-4adb-9aaa-5d56f05602b7" providerId="ADAL" clId="{06039175-0F71-446B-BD7F-EB953DD35E3E}" dt="2024-10-18T13:03:07.603" v="176" actId="13926"/>
          <ac:spMkLst>
            <pc:docMk/>
            <pc:sldMk cId="0" sldId="256"/>
            <ac:spMk id="15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Varfolomieieva, Ivanna /UA" userId="ce9e61ae-5a5f-4adb-9aaa-5d56f05602b7" providerId="ADAL" clId="{06039175-0F71-446B-BD7F-EB953DD35E3E}" dt="2024-10-18T13:03:52.359" v="179"/>
              <pc2:cmMkLst xmlns:pc2="http://schemas.microsoft.com/office/powerpoint/2019/9/main/command">
                <pc:docMk/>
                <pc:sldMk cId="0" sldId="256"/>
                <pc2:cmMk id="{85226D11-0860-BBAD-4F73-241E1F14398B}"/>
              </pc2:cmMkLst>
            </pc226:cmChg>
            <pc226:cmChg xmlns:pc226="http://schemas.microsoft.com/office/powerpoint/2022/06/main/command" chg="del">
              <pc226:chgData name="Varfolomieieva, Ivanna /UA" userId="ce9e61ae-5a5f-4adb-9aaa-5d56f05602b7" providerId="ADAL" clId="{06039175-0F71-446B-BD7F-EB953DD35E3E}" dt="2024-10-18T13:04:01.003" v="181"/>
              <pc2:cmMkLst xmlns:pc2="http://schemas.microsoft.com/office/powerpoint/2019/9/main/command">
                <pc:docMk/>
                <pc:sldMk cId="0" sldId="256"/>
                <pc2:cmMk id="{0FD0FE11-A456-F64B-7EC3-C334B34BC51E}"/>
              </pc2:cmMkLst>
              <pc226:cmRplyChg chg="add mod">
                <pc226:chgData name="Varfolomieieva, Ivanna /UA" userId="ce9e61ae-5a5f-4adb-9aaa-5d56f05602b7" providerId="ADAL" clId="{06039175-0F71-446B-BD7F-EB953DD35E3E}" dt="2024-10-10T07:54:42.630" v="145"/>
                <pc2:cmRplyMkLst xmlns:pc2="http://schemas.microsoft.com/office/powerpoint/2019/9/main/command">
                  <pc:docMk/>
                  <pc:sldMk cId="0" sldId="256"/>
                  <pc2:cmMk id="{0FD0FE11-A456-F64B-7EC3-C334B34BC51E}"/>
                  <pc2:cmRplyMk id="{0838058D-D133-4465-AF31-0B89619FFC96}"/>
                </pc2:cmRplyMkLst>
              </pc226:cmRplyChg>
            </pc226:cmChg>
            <pc226:cmChg xmlns:pc226="http://schemas.microsoft.com/office/powerpoint/2022/06/main/command" chg="del mod">
              <pc226:chgData name="Varfolomieieva, Ivanna /UA" userId="ce9e61ae-5a5f-4adb-9aaa-5d56f05602b7" providerId="ADAL" clId="{06039175-0F71-446B-BD7F-EB953DD35E3E}" dt="2024-10-18T13:04:14.015" v="184"/>
              <pc2:cmMkLst xmlns:pc2="http://schemas.microsoft.com/office/powerpoint/2019/9/main/command">
                <pc:docMk/>
                <pc:sldMk cId="0" sldId="256"/>
                <pc2:cmMk id="{8A1E5731-3615-352E-4AAE-D60B91A0B5A1}"/>
              </pc2:cmMkLst>
            </pc226:cmChg>
            <pc226:cmChg xmlns:pc226="http://schemas.microsoft.com/office/powerpoint/2022/06/main/command" chg="del mod">
              <pc226:chgData name="Varfolomieieva, Ivanna /UA" userId="ce9e61ae-5a5f-4adb-9aaa-5d56f05602b7" providerId="ADAL" clId="{06039175-0F71-446B-BD7F-EB953DD35E3E}" dt="2024-10-18T13:03:55.253" v="180"/>
              <pc2:cmMkLst xmlns:pc2="http://schemas.microsoft.com/office/powerpoint/2019/9/main/command">
                <pc:docMk/>
                <pc:sldMk cId="0" sldId="256"/>
                <pc2:cmMk id="{28F23043-8B43-5D95-9163-36941C2FBCC1}"/>
              </pc2:cmMkLst>
            </pc226:cmChg>
            <pc226:cmChg xmlns:pc226="http://schemas.microsoft.com/office/powerpoint/2022/06/main/command" chg="del mod">
              <pc226:chgData name="Varfolomieieva, Ivanna /UA" userId="ce9e61ae-5a5f-4adb-9aaa-5d56f05602b7" providerId="ADAL" clId="{06039175-0F71-446B-BD7F-EB953DD35E3E}" dt="2024-10-18T13:04:15.485" v="185"/>
              <pc2:cmMkLst xmlns:pc2="http://schemas.microsoft.com/office/powerpoint/2019/9/main/command">
                <pc:docMk/>
                <pc:sldMk cId="0" sldId="256"/>
                <pc2:cmMk id="{7F3CD547-9D20-B381-C790-8374DADA919B}"/>
              </pc2:cmMkLst>
            </pc226:cmChg>
            <pc226:cmChg xmlns:pc226="http://schemas.microsoft.com/office/powerpoint/2022/06/main/command" chg="del mod">
              <pc226:chgData name="Varfolomieieva, Ivanna /UA" userId="ce9e61ae-5a5f-4adb-9aaa-5d56f05602b7" providerId="ADAL" clId="{06039175-0F71-446B-BD7F-EB953DD35E3E}" dt="2024-10-18T13:03:49.173" v="178"/>
              <pc2:cmMkLst xmlns:pc2="http://schemas.microsoft.com/office/powerpoint/2019/9/main/command">
                <pc:docMk/>
                <pc:sldMk cId="0" sldId="256"/>
                <pc2:cmMk id="{18CFAA9E-545D-2A87-AD14-7303FB00F128}"/>
              </pc2:cmMkLst>
            </pc226:cmChg>
            <pc226:cmChg xmlns:pc226="http://schemas.microsoft.com/office/powerpoint/2022/06/main/command" chg="del">
              <pc226:chgData name="Varfolomieieva, Ivanna /UA" userId="ce9e61ae-5a5f-4adb-9aaa-5d56f05602b7" providerId="ADAL" clId="{06039175-0F71-446B-BD7F-EB953DD35E3E}" dt="2024-10-18T13:03:45.841" v="177"/>
              <pc2:cmMkLst xmlns:pc2="http://schemas.microsoft.com/office/powerpoint/2019/9/main/command">
                <pc:docMk/>
                <pc:sldMk cId="0" sldId="256"/>
                <pc2:cmMk id="{6133F1A4-7D30-1773-6248-B98B5063F936}"/>
              </pc2:cmMkLst>
              <pc226:cmRplyChg chg="add">
                <pc226:chgData name="Varfolomieieva, Ivanna /UA" userId="ce9e61ae-5a5f-4adb-9aaa-5d56f05602b7" providerId="ADAL" clId="{06039175-0F71-446B-BD7F-EB953DD35E3E}" dt="2024-10-10T07:46:13.495" v="126"/>
                <pc2:cmRplyMkLst xmlns:pc2="http://schemas.microsoft.com/office/powerpoint/2019/9/main/command">
                  <pc:docMk/>
                  <pc:sldMk cId="0" sldId="256"/>
                  <pc2:cmMk id="{6133F1A4-7D30-1773-6248-B98B5063F936}"/>
                  <pc2:cmRplyMk id="{7AD1F265-E379-4A9A-9D45-014877D7221D}"/>
                </pc2:cmRplyMkLst>
              </pc226:cmRplyChg>
              <pc226:cmRplyChg chg="add mod">
                <pc226:chgData name="Varfolomieieva, Ivanna /UA" userId="ce9e61ae-5a5f-4adb-9aaa-5d56f05602b7" providerId="ADAL" clId="{06039175-0F71-446B-BD7F-EB953DD35E3E}" dt="2024-10-10T07:50:01.526" v="128"/>
                <pc2:cmRplyMkLst xmlns:pc2="http://schemas.microsoft.com/office/powerpoint/2019/9/main/command">
                  <pc:docMk/>
                  <pc:sldMk cId="0" sldId="256"/>
                  <pc2:cmMk id="{6133F1A4-7D30-1773-6248-B98B5063F936}"/>
                  <pc2:cmRplyMk id="{20295FA0-5DDF-45A7-914E-7C950C0F5CDB}"/>
                </pc2:cmRplyMkLst>
              </pc226:cmRplyChg>
            </pc226:cmChg>
            <pc226:cmChg xmlns:pc226="http://schemas.microsoft.com/office/powerpoint/2022/06/main/command" chg="del">
              <pc226:chgData name="Varfolomieieva, Ivanna /UA" userId="ce9e61ae-5a5f-4adb-9aaa-5d56f05602b7" providerId="ADAL" clId="{06039175-0F71-446B-BD7F-EB953DD35E3E}" dt="2024-10-18T13:04:05.781" v="182"/>
              <pc2:cmMkLst xmlns:pc2="http://schemas.microsoft.com/office/powerpoint/2019/9/main/command">
                <pc:docMk/>
                <pc:sldMk cId="0" sldId="256"/>
                <pc2:cmMk id="{39FE0DEA-A35D-6C3F-6EF6-334D079FF6C2}"/>
              </pc2:cmMkLst>
              <pc226:cmRplyChg chg="add">
                <pc226:chgData name="Varfolomieieva, Ivanna /UA" userId="ce9e61ae-5a5f-4adb-9aaa-5d56f05602b7" providerId="ADAL" clId="{06039175-0F71-446B-BD7F-EB953DD35E3E}" dt="2024-10-10T07:53:40.737" v="134"/>
                <pc2:cmRplyMkLst xmlns:pc2="http://schemas.microsoft.com/office/powerpoint/2019/9/main/command">
                  <pc:docMk/>
                  <pc:sldMk cId="0" sldId="256"/>
                  <pc2:cmMk id="{39FE0DEA-A35D-6C3F-6EF6-334D079FF6C2}"/>
                  <pc2:cmRplyMk id="{97F05BFB-2B68-493E-AE8E-CB07B16CC7A0}"/>
                </pc2:cmRplyMkLst>
              </pc226:cmRplyChg>
            </pc226:cmChg>
            <pc226:cmChg xmlns:pc226="http://schemas.microsoft.com/office/powerpoint/2022/06/main/command" chg="del mod">
              <pc226:chgData name="Varfolomieieva, Ivanna /UA" userId="ce9e61ae-5a5f-4adb-9aaa-5d56f05602b7" providerId="ADAL" clId="{06039175-0F71-446B-BD7F-EB953DD35E3E}" dt="2024-10-18T13:04:12.255" v="183"/>
              <pc2:cmMkLst xmlns:pc2="http://schemas.microsoft.com/office/powerpoint/2019/9/main/command">
                <pc:docMk/>
                <pc:sldMk cId="0" sldId="256"/>
                <pc2:cmMk id="{5C2218F0-627E-EC29-0E74-8C0E26821542}"/>
              </pc2:cmMkLst>
            </pc226:cmChg>
          </p:ext>
        </pc:extLst>
      </pc:sldChg>
      <pc:sldChg chg="modSp mod delCm modCm">
        <pc:chgData name="Varfolomieieva, Ivanna /UA" userId="ce9e61ae-5a5f-4adb-9aaa-5d56f05602b7" providerId="ADAL" clId="{06039175-0F71-446B-BD7F-EB953DD35E3E}" dt="2024-10-18T13:05:08.762" v="232" actId="20577"/>
        <pc:sldMkLst>
          <pc:docMk/>
          <pc:sldMk cId="0" sldId="257"/>
        </pc:sldMkLst>
        <pc:spChg chg="mod">
          <ac:chgData name="Varfolomieieva, Ivanna /UA" userId="ce9e61ae-5a5f-4adb-9aaa-5d56f05602b7" providerId="ADAL" clId="{06039175-0F71-446B-BD7F-EB953DD35E3E}" dt="2024-10-10T07:34:34.749" v="13" actId="20577"/>
          <ac:spMkLst>
            <pc:docMk/>
            <pc:sldMk cId="0" sldId="257"/>
            <ac:spMk id="3" creationId="{00000000-0000-0000-0000-000000000000}"/>
          </ac:spMkLst>
        </pc:spChg>
        <pc:spChg chg="mod">
          <ac:chgData name="Varfolomieieva, Ivanna /UA" userId="ce9e61ae-5a5f-4adb-9aaa-5d56f05602b7" providerId="ADAL" clId="{06039175-0F71-446B-BD7F-EB953DD35E3E}" dt="2024-10-18T13:04:37.036" v="188" actId="13926"/>
          <ac:spMkLst>
            <pc:docMk/>
            <pc:sldMk cId="0" sldId="257"/>
            <ac:spMk id="5" creationId="{00000000-0000-0000-0000-000000000000}"/>
          </ac:spMkLst>
        </pc:spChg>
        <pc:spChg chg="mod">
          <ac:chgData name="Varfolomieieva, Ivanna /UA" userId="ce9e61ae-5a5f-4adb-9aaa-5d56f05602b7" providerId="ADAL" clId="{06039175-0F71-446B-BD7F-EB953DD35E3E}" dt="2024-10-18T13:05:08.762" v="232" actId="20577"/>
          <ac:spMkLst>
            <pc:docMk/>
            <pc:sldMk cId="0" sldId="257"/>
            <ac:spMk id="6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Varfolomieieva, Ivanna /UA" userId="ce9e61ae-5a5f-4adb-9aaa-5d56f05602b7" providerId="ADAL" clId="{06039175-0F71-446B-BD7F-EB953DD35E3E}" dt="2024-10-18T13:04:57.015" v="194"/>
              <pc2:cmMkLst xmlns:pc2="http://schemas.microsoft.com/office/powerpoint/2019/9/main/command">
                <pc:docMk/>
                <pc:sldMk cId="0" sldId="257"/>
                <pc2:cmMk id="{B8DED657-374F-B587-26D3-C20258EB123E}"/>
              </pc2:cmMkLst>
            </pc226:cmChg>
            <pc226:cmChg xmlns:pc226="http://schemas.microsoft.com/office/powerpoint/2022/06/main/command" chg="del mod">
              <pc226:chgData name="Varfolomieieva, Ivanna /UA" userId="ce9e61ae-5a5f-4adb-9aaa-5d56f05602b7" providerId="ADAL" clId="{06039175-0F71-446B-BD7F-EB953DD35E3E}" dt="2024-10-18T13:04:47.212" v="191"/>
              <pc2:cmMkLst xmlns:pc2="http://schemas.microsoft.com/office/powerpoint/2019/9/main/command">
                <pc:docMk/>
                <pc:sldMk cId="0" sldId="257"/>
                <pc2:cmMk id="{10A89587-D039-BAFB-8E75-926FA5822FA2}"/>
              </pc2:cmMkLst>
            </pc226:cmChg>
            <pc226:cmChg xmlns:pc226="http://schemas.microsoft.com/office/powerpoint/2022/06/main/command" chg="del">
              <pc226:chgData name="Varfolomieieva, Ivanna /UA" userId="ce9e61ae-5a5f-4adb-9aaa-5d56f05602b7" providerId="ADAL" clId="{06039175-0F71-446B-BD7F-EB953DD35E3E}" dt="2024-10-18T13:04:54.294" v="193"/>
              <pc2:cmMkLst xmlns:pc2="http://schemas.microsoft.com/office/powerpoint/2019/9/main/command">
                <pc:docMk/>
                <pc:sldMk cId="0" sldId="257"/>
                <pc2:cmMk id="{D3F612A5-0951-DFE7-3A64-FF2196161936}"/>
              </pc2:cmMkLst>
            </pc226:cmChg>
            <pc226:cmChg xmlns:pc226="http://schemas.microsoft.com/office/powerpoint/2022/06/main/command" chg="del mod">
              <pc226:chgData name="Varfolomieieva, Ivanna /UA" userId="ce9e61ae-5a5f-4adb-9aaa-5d56f05602b7" providerId="ADAL" clId="{06039175-0F71-446B-BD7F-EB953DD35E3E}" dt="2024-10-18T13:04:45.484" v="190"/>
              <pc2:cmMkLst xmlns:pc2="http://schemas.microsoft.com/office/powerpoint/2019/9/main/command">
                <pc:docMk/>
                <pc:sldMk cId="0" sldId="257"/>
                <pc2:cmMk id="{17A24FB7-C770-C870-1FDE-3F4C1197F227}"/>
              </pc2:cmMkLst>
            </pc226:cmChg>
            <pc226:cmChg xmlns:pc226="http://schemas.microsoft.com/office/powerpoint/2022/06/main/command" chg="del">
              <pc226:chgData name="Varfolomieieva, Ivanna /UA" userId="ce9e61ae-5a5f-4adb-9aaa-5d56f05602b7" providerId="ADAL" clId="{06039175-0F71-446B-BD7F-EB953DD35E3E}" dt="2024-10-18T13:04:51.025" v="192"/>
              <pc2:cmMkLst xmlns:pc2="http://schemas.microsoft.com/office/powerpoint/2019/9/main/command">
                <pc:docMk/>
                <pc:sldMk cId="0" sldId="257"/>
                <pc2:cmMk id="{F07203DB-C15F-F3D7-E559-39037D71068B}"/>
              </pc2:cmMkLst>
            </pc226:cmChg>
            <pc226:cmChg xmlns:pc226="http://schemas.microsoft.com/office/powerpoint/2022/06/main/command" chg="del mod">
              <pc226:chgData name="Varfolomieieva, Ivanna /UA" userId="ce9e61ae-5a5f-4adb-9aaa-5d56f05602b7" providerId="ADAL" clId="{06039175-0F71-446B-BD7F-EB953DD35E3E}" dt="2024-10-18T13:04:43.033" v="189"/>
              <pc2:cmMkLst xmlns:pc2="http://schemas.microsoft.com/office/powerpoint/2019/9/main/command">
                <pc:docMk/>
                <pc:sldMk cId="0" sldId="257"/>
                <pc2:cmMk id="{65D950E1-95CC-788C-2616-D2181AAE6C0A}"/>
              </pc2:cmMkLst>
            </pc226:cmChg>
          </p:ext>
        </pc:ext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274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uk" sz="1800" b="0" i="0" u="none" strike="noStrike">
                <a:latin typeface="Arial"/>
              </a:rPr>
              <a:t>13.06.2024</a:t>
            </a:r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274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uk" sz="1800" b="0" i="0" u="none" strike="noStrike">
                <a:latin typeface="Arial"/>
              </a:rPr>
              <a:t>‹#›</a:t>
            </a:r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6368618-1152-E25D-AA6B-04BFF3B04EB1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5144262" y="63500"/>
            <a:ext cx="43338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4A569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Internal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hyperlink" Target="http://www.drlz.com.ua/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hyperlink" Target="mailto:Pharmacovigilance-UA@sanofi.com" TargetMode="External"/><Relationship Id="rId7" Type="http://schemas.openxmlformats.org/officeDocument/2006/relationships/image" Target="../media/image1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hyperlink" Target="mailto:Medinfo.Ukraine@sanofi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49897" y="2669641"/>
            <a:ext cx="3172153" cy="1510010"/>
          </a:xfrm>
          <a:prstGeom prst="rect">
            <a:avLst/>
          </a:prstGeom>
        </p:spPr>
        <p:txBody>
          <a:bodyPr vert="horz" wrap="square" lIns="0" tIns="12700" rIns="0" bIns="0" rtlCol="0">
            <a:noAutofit/>
          </a:bodyPr>
          <a:lstStyle/>
          <a:p>
            <a:pPr marL="241300" marR="5080" indent="-228600" rtl="0">
              <a:lnSpc>
                <a:spcPct val="100000"/>
              </a:lnSpc>
              <a:spcBef>
                <a:spcPts val="100"/>
              </a:spcBef>
              <a:buChar char="•"/>
              <a:tabLst>
                <a:tab pos="241300" algn="l"/>
              </a:tabLst>
            </a:pPr>
            <a:r>
              <a:rPr lang="uk" sz="1000" b="1" i="0" u="none" strike="noStrike" dirty="0">
                <a:solidFill>
                  <a:srgbClr val="00549E"/>
                </a:solidFill>
                <a:latin typeface="Arial"/>
                <a:cs typeface="Arial"/>
              </a:rPr>
              <a:t>Обговоріть із пацієнтом ризики, зазначені в цій брошурі</a:t>
            </a:r>
          </a:p>
          <a:p>
            <a:pPr marL="12700" marR="5080" rtl="0">
              <a:lnSpc>
                <a:spcPct val="100000"/>
              </a:lnSpc>
              <a:spcBef>
                <a:spcPts val="100"/>
              </a:spcBef>
              <a:tabLst>
                <a:tab pos="241300" algn="l"/>
              </a:tabLst>
            </a:pPr>
            <a:endParaRPr sz="1000" dirty="0">
              <a:latin typeface="Arial"/>
              <a:cs typeface="Arial"/>
            </a:endParaRPr>
          </a:p>
          <a:p>
            <a:pPr marL="241300" marR="314960" indent="-228600" rtl="0">
              <a:lnSpc>
                <a:spcPct val="100000"/>
              </a:lnSpc>
              <a:buChar char="•"/>
              <a:tabLst>
                <a:tab pos="241300" algn="l"/>
              </a:tabLst>
            </a:pPr>
            <a:r>
              <a:rPr lang="uk" sz="1000" b="1" i="0" u="none" dirty="0">
                <a:solidFill>
                  <a:srgbClr val="00549E"/>
                </a:solidFill>
                <a:latin typeface="Arial"/>
                <a:cs typeface="Arial"/>
              </a:rPr>
              <a:t>Будь ласка, ознайомтеся з останньою версією </a:t>
            </a:r>
            <a:r>
              <a:rPr lang="uk" sz="1000" b="1" dirty="0">
                <a:solidFill>
                  <a:srgbClr val="00549E"/>
                </a:solidFill>
                <a:latin typeface="Arial"/>
                <a:cs typeface="Arial"/>
              </a:rPr>
              <a:t>інструкції для медичного застосування </a:t>
            </a:r>
            <a:r>
              <a:rPr lang="uk" sz="1000" b="1" i="0" u="none" dirty="0">
                <a:solidFill>
                  <a:srgbClr val="00549E"/>
                </a:solidFill>
                <a:latin typeface="Arial"/>
                <a:cs typeface="Arial"/>
              </a:rPr>
              <a:t>лікарського </a:t>
            </a:r>
            <a:r>
              <a:rPr lang="uk" sz="1000" b="1" dirty="0">
                <a:solidFill>
                  <a:srgbClr val="00549E"/>
                </a:solidFill>
                <a:latin typeface="Arial"/>
                <a:cs typeface="Arial"/>
              </a:rPr>
              <a:t>засобу</a:t>
            </a:r>
            <a:r>
              <a:rPr lang="uk" sz="1000" b="1" i="0" u="none" dirty="0">
                <a:solidFill>
                  <a:srgbClr val="00549E"/>
                </a:solidFill>
                <a:latin typeface="Arial"/>
                <a:cs typeface="Arial"/>
              </a:rPr>
              <a:t> на сайті </a:t>
            </a:r>
            <a:r>
              <a:rPr lang="ru-RU" sz="1000" b="1" dirty="0">
                <a:solidFill>
                  <a:srgbClr val="00549E"/>
                </a:solidFill>
                <a:latin typeface="Arial"/>
                <a:cs typeface="Arial"/>
                <a:hlinkClick r:id="rId2"/>
              </a:rPr>
              <a:t>www.drlz.com.ua</a:t>
            </a:r>
            <a:endParaRPr sz="1000" b="1" strike="sngStrike" dirty="0">
              <a:solidFill>
                <a:srgbClr val="00549E"/>
              </a:solidFill>
              <a:highlight>
                <a:srgbClr val="FFFF00"/>
              </a:highlight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6030003" y="2894245"/>
            <a:ext cx="993775" cy="722489"/>
            <a:chOff x="5981992" y="3780002"/>
            <a:chExt cx="993775" cy="722489"/>
          </a:xfrm>
        </p:grpSpPr>
        <p:sp>
          <p:nvSpPr>
            <p:cNvPr id="4" name="object 4"/>
            <p:cNvSpPr/>
            <p:nvPr/>
          </p:nvSpPr>
          <p:spPr>
            <a:xfrm>
              <a:off x="5981992" y="3780002"/>
              <a:ext cx="993775" cy="619125"/>
            </a:xfrm>
            <a:custGeom>
              <a:avLst/>
              <a:gdLst/>
              <a:ahLst/>
              <a:cxnLst/>
              <a:rect l="l" t="t" r="r" b="b"/>
              <a:pathLst>
                <a:path w="993775" h="619125">
                  <a:moveTo>
                    <a:pt x="490664" y="618172"/>
                  </a:moveTo>
                  <a:lnTo>
                    <a:pt x="456742" y="586536"/>
                  </a:lnTo>
                  <a:lnTo>
                    <a:pt x="389191" y="554012"/>
                  </a:lnTo>
                  <a:lnTo>
                    <a:pt x="343281" y="540423"/>
                  </a:lnTo>
                  <a:lnTo>
                    <a:pt x="289953" y="529717"/>
                  </a:lnTo>
                  <a:lnTo>
                    <a:pt x="229704" y="522693"/>
                  </a:lnTo>
                  <a:lnTo>
                    <a:pt x="163029" y="520179"/>
                  </a:lnTo>
                  <a:lnTo>
                    <a:pt x="143027" y="520407"/>
                  </a:lnTo>
                  <a:lnTo>
                    <a:pt x="123024" y="521106"/>
                  </a:lnTo>
                  <a:lnTo>
                    <a:pt x="103085" y="522274"/>
                  </a:lnTo>
                  <a:lnTo>
                    <a:pt x="83286" y="523900"/>
                  </a:lnTo>
                  <a:lnTo>
                    <a:pt x="46177" y="527392"/>
                  </a:lnTo>
                  <a:lnTo>
                    <a:pt x="46177" y="94246"/>
                  </a:lnTo>
                  <a:lnTo>
                    <a:pt x="0" y="94246"/>
                  </a:lnTo>
                  <a:lnTo>
                    <a:pt x="0" y="618172"/>
                  </a:lnTo>
                  <a:lnTo>
                    <a:pt x="490664" y="618172"/>
                  </a:lnTo>
                  <a:close/>
                </a:path>
                <a:path w="993775" h="619125">
                  <a:moveTo>
                    <a:pt x="584873" y="618172"/>
                  </a:moveTo>
                  <a:lnTo>
                    <a:pt x="581291" y="606018"/>
                  </a:lnTo>
                  <a:lnTo>
                    <a:pt x="574014" y="579539"/>
                  </a:lnTo>
                  <a:lnTo>
                    <a:pt x="570877" y="567385"/>
                  </a:lnTo>
                  <a:lnTo>
                    <a:pt x="553351" y="576237"/>
                  </a:lnTo>
                  <a:lnTo>
                    <a:pt x="538276" y="585343"/>
                  </a:lnTo>
                  <a:lnTo>
                    <a:pt x="525741" y="594601"/>
                  </a:lnTo>
                  <a:lnTo>
                    <a:pt x="515835" y="603872"/>
                  </a:lnTo>
                  <a:lnTo>
                    <a:pt x="502577" y="618172"/>
                  </a:lnTo>
                  <a:lnTo>
                    <a:pt x="584873" y="618172"/>
                  </a:lnTo>
                  <a:close/>
                </a:path>
                <a:path w="993775" h="619125">
                  <a:moveTo>
                    <a:pt x="853224" y="158140"/>
                  </a:moveTo>
                  <a:lnTo>
                    <a:pt x="783120" y="159600"/>
                  </a:lnTo>
                  <a:lnTo>
                    <a:pt x="731126" y="164363"/>
                  </a:lnTo>
                  <a:lnTo>
                    <a:pt x="682282" y="171996"/>
                  </a:lnTo>
                  <a:lnTo>
                    <a:pt x="637171" y="182270"/>
                  </a:lnTo>
                  <a:lnTo>
                    <a:pt x="596392" y="194945"/>
                  </a:lnTo>
                  <a:lnTo>
                    <a:pt x="560539" y="209791"/>
                  </a:lnTo>
                  <a:lnTo>
                    <a:pt x="560539" y="248081"/>
                  </a:lnTo>
                  <a:lnTo>
                    <a:pt x="591388" y="233387"/>
                  </a:lnTo>
                  <a:lnTo>
                    <a:pt x="628840" y="220027"/>
                  </a:lnTo>
                  <a:lnTo>
                    <a:pt x="672566" y="208610"/>
                  </a:lnTo>
                  <a:lnTo>
                    <a:pt x="722198" y="199720"/>
                  </a:lnTo>
                  <a:lnTo>
                    <a:pt x="777354" y="193954"/>
                  </a:lnTo>
                  <a:lnTo>
                    <a:pt x="837679" y="191897"/>
                  </a:lnTo>
                  <a:lnTo>
                    <a:pt x="853224" y="192112"/>
                  </a:lnTo>
                  <a:lnTo>
                    <a:pt x="853224" y="158140"/>
                  </a:lnTo>
                  <a:close/>
                </a:path>
                <a:path w="993775" h="619125">
                  <a:moveTo>
                    <a:pt x="853236" y="84620"/>
                  </a:moveTo>
                  <a:lnTo>
                    <a:pt x="783132" y="86067"/>
                  </a:lnTo>
                  <a:lnTo>
                    <a:pt x="731126" y="90830"/>
                  </a:lnTo>
                  <a:lnTo>
                    <a:pt x="682282" y="98463"/>
                  </a:lnTo>
                  <a:lnTo>
                    <a:pt x="637171" y="108750"/>
                  </a:lnTo>
                  <a:lnTo>
                    <a:pt x="596392" y="121424"/>
                  </a:lnTo>
                  <a:lnTo>
                    <a:pt x="560552" y="136271"/>
                  </a:lnTo>
                  <a:lnTo>
                    <a:pt x="560552" y="174561"/>
                  </a:lnTo>
                  <a:lnTo>
                    <a:pt x="591388" y="159867"/>
                  </a:lnTo>
                  <a:lnTo>
                    <a:pt x="628853" y="146507"/>
                  </a:lnTo>
                  <a:lnTo>
                    <a:pt x="672579" y="135077"/>
                  </a:lnTo>
                  <a:lnTo>
                    <a:pt x="722198" y="126187"/>
                  </a:lnTo>
                  <a:lnTo>
                    <a:pt x="777354" y="120421"/>
                  </a:lnTo>
                  <a:lnTo>
                    <a:pt x="837692" y="118364"/>
                  </a:lnTo>
                  <a:lnTo>
                    <a:pt x="853236" y="118592"/>
                  </a:lnTo>
                  <a:lnTo>
                    <a:pt x="853236" y="84620"/>
                  </a:lnTo>
                  <a:close/>
                </a:path>
                <a:path w="993775" h="619125">
                  <a:moveTo>
                    <a:pt x="918794" y="3873"/>
                  </a:moveTo>
                  <a:lnTo>
                    <a:pt x="898601" y="2222"/>
                  </a:lnTo>
                  <a:lnTo>
                    <a:pt x="878039" y="1003"/>
                  </a:lnTo>
                  <a:lnTo>
                    <a:pt x="857110" y="254"/>
                  </a:lnTo>
                  <a:lnTo>
                    <a:pt x="835863" y="0"/>
                  </a:lnTo>
                  <a:lnTo>
                    <a:pt x="770801" y="2349"/>
                  </a:lnTo>
                  <a:lnTo>
                    <a:pt x="709561" y="9093"/>
                  </a:lnTo>
                  <a:lnTo>
                    <a:pt x="653173" y="19837"/>
                  </a:lnTo>
                  <a:lnTo>
                    <a:pt x="602665" y="34163"/>
                  </a:lnTo>
                  <a:lnTo>
                    <a:pt x="559054" y="51676"/>
                  </a:lnTo>
                  <a:lnTo>
                    <a:pt x="523367" y="71932"/>
                  </a:lnTo>
                  <a:lnTo>
                    <a:pt x="496620" y="94551"/>
                  </a:lnTo>
                  <a:lnTo>
                    <a:pt x="469861" y="71932"/>
                  </a:lnTo>
                  <a:lnTo>
                    <a:pt x="462699" y="67868"/>
                  </a:lnTo>
                  <a:lnTo>
                    <a:pt x="462699" y="109067"/>
                  </a:lnTo>
                  <a:lnTo>
                    <a:pt x="462699" y="520103"/>
                  </a:lnTo>
                  <a:lnTo>
                    <a:pt x="423240" y="502043"/>
                  </a:lnTo>
                  <a:lnTo>
                    <a:pt x="378193" y="486765"/>
                  </a:lnTo>
                  <a:lnTo>
                    <a:pt x="328320" y="474510"/>
                  </a:lnTo>
                  <a:lnTo>
                    <a:pt x="274383" y="465467"/>
                  </a:lnTo>
                  <a:lnTo>
                    <a:pt x="217157" y="459892"/>
                  </a:lnTo>
                  <a:lnTo>
                    <a:pt x="157378" y="457974"/>
                  </a:lnTo>
                  <a:lnTo>
                    <a:pt x="145135" y="458063"/>
                  </a:lnTo>
                  <a:lnTo>
                    <a:pt x="132867" y="458304"/>
                  </a:lnTo>
                  <a:lnTo>
                    <a:pt x="120611" y="458711"/>
                  </a:lnTo>
                  <a:lnTo>
                    <a:pt x="108381" y="459282"/>
                  </a:lnTo>
                  <a:lnTo>
                    <a:pt x="108381" y="35331"/>
                  </a:lnTo>
                  <a:lnTo>
                    <a:pt x="120611" y="34721"/>
                  </a:lnTo>
                  <a:lnTo>
                    <a:pt x="132854" y="34277"/>
                  </a:lnTo>
                  <a:lnTo>
                    <a:pt x="145122" y="34010"/>
                  </a:lnTo>
                  <a:lnTo>
                    <a:pt x="159410" y="34010"/>
                  </a:lnTo>
                  <a:lnTo>
                    <a:pt x="229387" y="36880"/>
                  </a:lnTo>
                  <a:lnTo>
                    <a:pt x="293801" y="45046"/>
                  </a:lnTo>
                  <a:lnTo>
                    <a:pt x="349973" y="57378"/>
                  </a:lnTo>
                  <a:lnTo>
                    <a:pt x="397268" y="72859"/>
                  </a:lnTo>
                  <a:lnTo>
                    <a:pt x="435063" y="90436"/>
                  </a:lnTo>
                  <a:lnTo>
                    <a:pt x="462699" y="109067"/>
                  </a:lnTo>
                  <a:lnTo>
                    <a:pt x="462699" y="67868"/>
                  </a:lnTo>
                  <a:lnTo>
                    <a:pt x="390563" y="34163"/>
                  </a:lnTo>
                  <a:lnTo>
                    <a:pt x="340055" y="19837"/>
                  </a:lnTo>
                  <a:lnTo>
                    <a:pt x="283679" y="9093"/>
                  </a:lnTo>
                  <a:lnTo>
                    <a:pt x="222440" y="2349"/>
                  </a:lnTo>
                  <a:lnTo>
                    <a:pt x="157378" y="0"/>
                  </a:lnTo>
                  <a:lnTo>
                    <a:pt x="136118" y="254"/>
                  </a:lnTo>
                  <a:lnTo>
                    <a:pt x="115189" y="1003"/>
                  </a:lnTo>
                  <a:lnTo>
                    <a:pt x="94627" y="2222"/>
                  </a:lnTo>
                  <a:lnTo>
                    <a:pt x="74460" y="3873"/>
                  </a:lnTo>
                  <a:lnTo>
                    <a:pt x="74460" y="495769"/>
                  </a:lnTo>
                  <a:lnTo>
                    <a:pt x="94627" y="494118"/>
                  </a:lnTo>
                  <a:lnTo>
                    <a:pt x="115189" y="492899"/>
                  </a:lnTo>
                  <a:lnTo>
                    <a:pt x="136118" y="492150"/>
                  </a:lnTo>
                  <a:lnTo>
                    <a:pt x="157378" y="491896"/>
                  </a:lnTo>
                  <a:lnTo>
                    <a:pt x="222440" y="494245"/>
                  </a:lnTo>
                  <a:lnTo>
                    <a:pt x="283679" y="500989"/>
                  </a:lnTo>
                  <a:lnTo>
                    <a:pt x="340055" y="511733"/>
                  </a:lnTo>
                  <a:lnTo>
                    <a:pt x="390563" y="526059"/>
                  </a:lnTo>
                  <a:lnTo>
                    <a:pt x="434174" y="543572"/>
                  </a:lnTo>
                  <a:lnTo>
                    <a:pt x="469861" y="563829"/>
                  </a:lnTo>
                  <a:lnTo>
                    <a:pt x="496620" y="586447"/>
                  </a:lnTo>
                  <a:lnTo>
                    <a:pt x="509625" y="574192"/>
                  </a:lnTo>
                  <a:lnTo>
                    <a:pt x="525284" y="562546"/>
                  </a:lnTo>
                  <a:lnTo>
                    <a:pt x="543445" y="551573"/>
                  </a:lnTo>
                  <a:lnTo>
                    <a:pt x="563943" y="541312"/>
                  </a:lnTo>
                  <a:lnTo>
                    <a:pt x="561670" y="533260"/>
                  </a:lnTo>
                  <a:lnTo>
                    <a:pt x="559574" y="524903"/>
                  </a:lnTo>
                  <a:lnTo>
                    <a:pt x="558622" y="520103"/>
                  </a:lnTo>
                  <a:lnTo>
                    <a:pt x="557872" y="516318"/>
                  </a:lnTo>
                  <a:lnTo>
                    <a:pt x="556768" y="507568"/>
                  </a:lnTo>
                  <a:lnTo>
                    <a:pt x="549948" y="510590"/>
                  </a:lnTo>
                  <a:lnTo>
                    <a:pt x="543293" y="513689"/>
                  </a:lnTo>
                  <a:lnTo>
                    <a:pt x="536816" y="516851"/>
                  </a:lnTo>
                  <a:lnTo>
                    <a:pt x="530542" y="520103"/>
                  </a:lnTo>
                  <a:lnTo>
                    <a:pt x="530542" y="109067"/>
                  </a:lnTo>
                  <a:lnTo>
                    <a:pt x="595960" y="72859"/>
                  </a:lnTo>
                  <a:lnTo>
                    <a:pt x="643255" y="57378"/>
                  </a:lnTo>
                  <a:lnTo>
                    <a:pt x="699439" y="45046"/>
                  </a:lnTo>
                  <a:lnTo>
                    <a:pt x="763841" y="36880"/>
                  </a:lnTo>
                  <a:lnTo>
                    <a:pt x="835863" y="33921"/>
                  </a:lnTo>
                  <a:lnTo>
                    <a:pt x="848118" y="34010"/>
                  </a:lnTo>
                  <a:lnTo>
                    <a:pt x="860374" y="34277"/>
                  </a:lnTo>
                  <a:lnTo>
                    <a:pt x="872629" y="34721"/>
                  </a:lnTo>
                  <a:lnTo>
                    <a:pt x="884872" y="35331"/>
                  </a:lnTo>
                  <a:lnTo>
                    <a:pt x="884872" y="459282"/>
                  </a:lnTo>
                  <a:lnTo>
                    <a:pt x="872629" y="458711"/>
                  </a:lnTo>
                  <a:lnTo>
                    <a:pt x="860361" y="458304"/>
                  </a:lnTo>
                  <a:lnTo>
                    <a:pt x="848106" y="458063"/>
                  </a:lnTo>
                  <a:lnTo>
                    <a:pt x="835863" y="457974"/>
                  </a:lnTo>
                  <a:lnTo>
                    <a:pt x="833869" y="457974"/>
                  </a:lnTo>
                  <a:lnTo>
                    <a:pt x="831875" y="458038"/>
                  </a:lnTo>
                  <a:lnTo>
                    <a:pt x="829881" y="458050"/>
                  </a:lnTo>
                  <a:lnTo>
                    <a:pt x="831507" y="459676"/>
                  </a:lnTo>
                  <a:lnTo>
                    <a:pt x="833069" y="461378"/>
                  </a:lnTo>
                  <a:lnTo>
                    <a:pt x="834529" y="463181"/>
                  </a:lnTo>
                  <a:lnTo>
                    <a:pt x="848982" y="466598"/>
                  </a:lnTo>
                  <a:lnTo>
                    <a:pt x="861847" y="472948"/>
                  </a:lnTo>
                  <a:lnTo>
                    <a:pt x="872832" y="481888"/>
                  </a:lnTo>
                  <a:lnTo>
                    <a:pt x="881634" y="493102"/>
                  </a:lnTo>
                  <a:lnTo>
                    <a:pt x="900366" y="494258"/>
                  </a:lnTo>
                  <a:lnTo>
                    <a:pt x="909624" y="494969"/>
                  </a:lnTo>
                  <a:lnTo>
                    <a:pt x="918794" y="495769"/>
                  </a:lnTo>
                  <a:lnTo>
                    <a:pt x="918794" y="459282"/>
                  </a:lnTo>
                  <a:lnTo>
                    <a:pt x="918794" y="33921"/>
                  </a:lnTo>
                  <a:lnTo>
                    <a:pt x="918794" y="3873"/>
                  </a:lnTo>
                  <a:close/>
                </a:path>
                <a:path w="993775" h="619125">
                  <a:moveTo>
                    <a:pt x="993228" y="522236"/>
                  </a:moveTo>
                  <a:lnTo>
                    <a:pt x="947051" y="522236"/>
                  </a:lnTo>
                  <a:lnTo>
                    <a:pt x="947051" y="527316"/>
                  </a:lnTo>
                  <a:lnTo>
                    <a:pt x="918006" y="527316"/>
                  </a:lnTo>
                  <a:lnTo>
                    <a:pt x="918006" y="522236"/>
                  </a:lnTo>
                  <a:lnTo>
                    <a:pt x="891705" y="522236"/>
                  </a:lnTo>
                  <a:lnTo>
                    <a:pt x="891705" y="527316"/>
                  </a:lnTo>
                  <a:lnTo>
                    <a:pt x="891971" y="527316"/>
                  </a:lnTo>
                  <a:lnTo>
                    <a:pt x="891971" y="604786"/>
                  </a:lnTo>
                  <a:lnTo>
                    <a:pt x="891794" y="604786"/>
                  </a:lnTo>
                  <a:lnTo>
                    <a:pt x="891794" y="611136"/>
                  </a:lnTo>
                  <a:lnTo>
                    <a:pt x="891222" y="611136"/>
                  </a:lnTo>
                  <a:lnTo>
                    <a:pt x="891222" y="618756"/>
                  </a:lnTo>
                  <a:lnTo>
                    <a:pt x="993228" y="618756"/>
                  </a:lnTo>
                  <a:lnTo>
                    <a:pt x="993228" y="611136"/>
                  </a:lnTo>
                  <a:lnTo>
                    <a:pt x="993228" y="604786"/>
                  </a:lnTo>
                  <a:lnTo>
                    <a:pt x="993228" y="527316"/>
                  </a:lnTo>
                  <a:lnTo>
                    <a:pt x="993228" y="522236"/>
                  </a:lnTo>
                  <a:close/>
                </a:path>
              </a:pathLst>
            </a:custGeom>
            <a:solidFill>
              <a:srgbClr val="00B194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dirty="0"/>
            </a:p>
          </p:txBody>
        </p:sp>
        <p:pic>
          <p:nvPicPr>
            <p:cNvPr id="5" name="object 5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6542540" y="4024458"/>
              <a:ext cx="144221" cy="79971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6121997" y="4011485"/>
              <a:ext cx="292735" cy="163830"/>
            </a:xfrm>
            <a:custGeom>
              <a:avLst/>
              <a:gdLst/>
              <a:ahLst/>
              <a:cxnLst/>
              <a:rect l="l" t="t" r="r" b="b"/>
              <a:pathLst>
                <a:path w="292735" h="163829">
                  <a:moveTo>
                    <a:pt x="292684" y="125374"/>
                  </a:moveTo>
                  <a:lnTo>
                    <a:pt x="256832" y="110528"/>
                  </a:lnTo>
                  <a:lnTo>
                    <a:pt x="216065" y="97840"/>
                  </a:lnTo>
                  <a:lnTo>
                    <a:pt x="170954" y="87566"/>
                  </a:lnTo>
                  <a:lnTo>
                    <a:pt x="122097" y="79921"/>
                  </a:lnTo>
                  <a:lnTo>
                    <a:pt x="70104" y="75171"/>
                  </a:lnTo>
                  <a:lnTo>
                    <a:pt x="15544" y="73533"/>
                  </a:lnTo>
                  <a:lnTo>
                    <a:pt x="0" y="73723"/>
                  </a:lnTo>
                  <a:lnTo>
                    <a:pt x="0" y="107696"/>
                  </a:lnTo>
                  <a:lnTo>
                    <a:pt x="15544" y="107467"/>
                  </a:lnTo>
                  <a:lnTo>
                    <a:pt x="75869" y="109512"/>
                  </a:lnTo>
                  <a:lnTo>
                    <a:pt x="131038" y="115290"/>
                  </a:lnTo>
                  <a:lnTo>
                    <a:pt x="180657" y="124180"/>
                  </a:lnTo>
                  <a:lnTo>
                    <a:pt x="224383" y="135597"/>
                  </a:lnTo>
                  <a:lnTo>
                    <a:pt x="261848" y="148958"/>
                  </a:lnTo>
                  <a:lnTo>
                    <a:pt x="292684" y="163652"/>
                  </a:lnTo>
                  <a:lnTo>
                    <a:pt x="292684" y="125374"/>
                  </a:lnTo>
                  <a:close/>
                </a:path>
                <a:path w="292735" h="163829">
                  <a:moveTo>
                    <a:pt x="292684" y="51841"/>
                  </a:moveTo>
                  <a:lnTo>
                    <a:pt x="256832" y="36995"/>
                  </a:lnTo>
                  <a:lnTo>
                    <a:pt x="216065" y="24320"/>
                  </a:lnTo>
                  <a:lnTo>
                    <a:pt x="170954" y="14033"/>
                  </a:lnTo>
                  <a:lnTo>
                    <a:pt x="122097" y="6400"/>
                  </a:lnTo>
                  <a:lnTo>
                    <a:pt x="70104" y="1638"/>
                  </a:lnTo>
                  <a:lnTo>
                    <a:pt x="15544" y="0"/>
                  </a:lnTo>
                  <a:lnTo>
                    <a:pt x="0" y="190"/>
                  </a:lnTo>
                  <a:lnTo>
                    <a:pt x="0" y="34150"/>
                  </a:lnTo>
                  <a:lnTo>
                    <a:pt x="15544" y="33934"/>
                  </a:lnTo>
                  <a:lnTo>
                    <a:pt x="75869" y="35991"/>
                  </a:lnTo>
                  <a:lnTo>
                    <a:pt x="131038" y="41757"/>
                  </a:lnTo>
                  <a:lnTo>
                    <a:pt x="180657" y="50660"/>
                  </a:lnTo>
                  <a:lnTo>
                    <a:pt x="224383" y="62077"/>
                  </a:lnTo>
                  <a:lnTo>
                    <a:pt x="261848" y="75425"/>
                  </a:lnTo>
                  <a:lnTo>
                    <a:pt x="292684" y="90119"/>
                  </a:lnTo>
                  <a:lnTo>
                    <a:pt x="292684" y="51841"/>
                  </a:lnTo>
                  <a:close/>
                </a:path>
              </a:pathLst>
            </a:custGeom>
            <a:solidFill>
              <a:srgbClr val="00B194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6122003" y="3864428"/>
              <a:ext cx="134721" cy="115887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6285786" y="3877193"/>
              <a:ext cx="128904" cy="150892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6565270" y="4118316"/>
              <a:ext cx="282575" cy="384175"/>
            </a:xfrm>
            <a:custGeom>
              <a:avLst/>
              <a:gdLst/>
              <a:ahLst/>
              <a:cxnLst/>
              <a:rect l="l" t="t" r="r" b="b"/>
              <a:pathLst>
                <a:path w="282575" h="384175">
                  <a:moveTo>
                    <a:pt x="30206" y="130238"/>
                  </a:moveTo>
                  <a:lnTo>
                    <a:pt x="27780" y="130238"/>
                  </a:lnTo>
                  <a:lnTo>
                    <a:pt x="25380" y="130492"/>
                  </a:lnTo>
                  <a:lnTo>
                    <a:pt x="12500" y="133238"/>
                  </a:lnTo>
                  <a:lnTo>
                    <a:pt x="6914" y="139369"/>
                  </a:lnTo>
                  <a:lnTo>
                    <a:pt x="4069" y="144132"/>
                  </a:lnTo>
                  <a:lnTo>
                    <a:pt x="0" y="156059"/>
                  </a:lnTo>
                  <a:lnTo>
                    <a:pt x="28" y="169454"/>
                  </a:lnTo>
                  <a:lnTo>
                    <a:pt x="2766" y="183742"/>
                  </a:lnTo>
                  <a:lnTo>
                    <a:pt x="6825" y="198348"/>
                  </a:lnTo>
                  <a:lnTo>
                    <a:pt x="9819" y="208686"/>
                  </a:lnTo>
                  <a:lnTo>
                    <a:pt x="10902" y="213182"/>
                  </a:lnTo>
                  <a:lnTo>
                    <a:pt x="21229" y="252710"/>
                  </a:lnTo>
                  <a:lnTo>
                    <a:pt x="36772" y="298155"/>
                  </a:lnTo>
                  <a:lnTo>
                    <a:pt x="74121" y="352160"/>
                  </a:lnTo>
                  <a:lnTo>
                    <a:pt x="128676" y="380222"/>
                  </a:lnTo>
                  <a:lnTo>
                    <a:pt x="161588" y="383857"/>
                  </a:lnTo>
                  <a:lnTo>
                    <a:pt x="205795" y="376496"/>
                  </a:lnTo>
                  <a:lnTo>
                    <a:pt x="226518" y="364363"/>
                  </a:lnTo>
                  <a:lnTo>
                    <a:pt x="161588" y="364363"/>
                  </a:lnTo>
                  <a:lnTo>
                    <a:pt x="139087" y="362479"/>
                  </a:lnTo>
                  <a:lnTo>
                    <a:pt x="90975" y="341072"/>
                  </a:lnTo>
                  <a:lnTo>
                    <a:pt x="64684" y="309680"/>
                  </a:lnTo>
                  <a:lnTo>
                    <a:pt x="45379" y="266045"/>
                  </a:lnTo>
                  <a:lnTo>
                    <a:pt x="34500" y="227137"/>
                  </a:lnTo>
                  <a:lnTo>
                    <a:pt x="28657" y="203606"/>
                  </a:lnTo>
                  <a:lnTo>
                    <a:pt x="25532" y="192900"/>
                  </a:lnTo>
                  <a:lnTo>
                    <a:pt x="22362" y="181671"/>
                  </a:lnTo>
                  <a:lnTo>
                    <a:pt x="19902" y="170765"/>
                  </a:lnTo>
                  <a:lnTo>
                    <a:pt x="19073" y="161233"/>
                  </a:lnTo>
                  <a:lnTo>
                    <a:pt x="20795" y="154127"/>
                  </a:lnTo>
                  <a:lnTo>
                    <a:pt x="22053" y="152006"/>
                  </a:lnTo>
                  <a:lnTo>
                    <a:pt x="24123" y="150685"/>
                  </a:lnTo>
                  <a:lnTo>
                    <a:pt x="28098" y="149834"/>
                  </a:lnTo>
                  <a:lnTo>
                    <a:pt x="29152" y="149720"/>
                  </a:lnTo>
                  <a:lnTo>
                    <a:pt x="78339" y="149720"/>
                  </a:lnTo>
                  <a:lnTo>
                    <a:pt x="78339" y="141782"/>
                  </a:lnTo>
                  <a:lnTo>
                    <a:pt x="58845" y="141782"/>
                  </a:lnTo>
                  <a:lnTo>
                    <a:pt x="52105" y="136860"/>
                  </a:lnTo>
                  <a:lnTo>
                    <a:pt x="44969" y="133223"/>
                  </a:lnTo>
                  <a:lnTo>
                    <a:pt x="37688" y="131002"/>
                  </a:lnTo>
                  <a:lnTo>
                    <a:pt x="30206" y="130238"/>
                  </a:lnTo>
                  <a:close/>
                </a:path>
                <a:path w="282575" h="384175">
                  <a:moveTo>
                    <a:pt x="275991" y="170268"/>
                  </a:moveTo>
                  <a:lnTo>
                    <a:pt x="242741" y="170268"/>
                  </a:lnTo>
                  <a:lnTo>
                    <a:pt x="250939" y="171850"/>
                  </a:lnTo>
                  <a:lnTo>
                    <a:pt x="257274" y="176314"/>
                  </a:lnTo>
                  <a:lnTo>
                    <a:pt x="261359" y="183234"/>
                  </a:lnTo>
                  <a:lnTo>
                    <a:pt x="262807" y="192189"/>
                  </a:lnTo>
                  <a:lnTo>
                    <a:pt x="262710" y="259334"/>
                  </a:lnTo>
                  <a:lnTo>
                    <a:pt x="262489" y="262572"/>
                  </a:lnTo>
                  <a:lnTo>
                    <a:pt x="262768" y="262572"/>
                  </a:lnTo>
                  <a:lnTo>
                    <a:pt x="252801" y="310141"/>
                  </a:lnTo>
                  <a:lnTo>
                    <a:pt x="228880" y="341614"/>
                  </a:lnTo>
                  <a:lnTo>
                    <a:pt x="196608" y="359013"/>
                  </a:lnTo>
                  <a:lnTo>
                    <a:pt x="161588" y="364363"/>
                  </a:lnTo>
                  <a:lnTo>
                    <a:pt x="226518" y="364363"/>
                  </a:lnTo>
                  <a:lnTo>
                    <a:pt x="244469" y="353852"/>
                  </a:lnTo>
                  <a:lnTo>
                    <a:pt x="271878" y="315079"/>
                  </a:lnTo>
                  <a:lnTo>
                    <a:pt x="282288" y="259334"/>
                  </a:lnTo>
                  <a:lnTo>
                    <a:pt x="282288" y="192189"/>
                  </a:lnTo>
                  <a:lnTo>
                    <a:pt x="279333" y="175597"/>
                  </a:lnTo>
                  <a:lnTo>
                    <a:pt x="275991" y="170268"/>
                  </a:lnTo>
                  <a:close/>
                </a:path>
                <a:path w="282575" h="384175">
                  <a:moveTo>
                    <a:pt x="78339" y="149720"/>
                  </a:moveTo>
                  <a:lnTo>
                    <a:pt x="30206" y="149720"/>
                  </a:lnTo>
                  <a:lnTo>
                    <a:pt x="39371" y="152078"/>
                  </a:lnTo>
                  <a:lnTo>
                    <a:pt x="48340" y="158673"/>
                  </a:lnTo>
                  <a:lnTo>
                    <a:pt x="69499" y="198905"/>
                  </a:lnTo>
                  <a:lnTo>
                    <a:pt x="78339" y="225501"/>
                  </a:lnTo>
                  <a:lnTo>
                    <a:pt x="78339" y="149720"/>
                  </a:lnTo>
                  <a:close/>
                </a:path>
                <a:path w="282575" h="384175">
                  <a:moveTo>
                    <a:pt x="233147" y="145542"/>
                  </a:moveTo>
                  <a:lnTo>
                    <a:pt x="198176" y="145542"/>
                  </a:lnTo>
                  <a:lnTo>
                    <a:pt x="207165" y="147333"/>
                  </a:lnTo>
                  <a:lnTo>
                    <a:pt x="214348" y="152282"/>
                  </a:lnTo>
                  <a:lnTo>
                    <a:pt x="219109" y="159750"/>
                  </a:lnTo>
                  <a:lnTo>
                    <a:pt x="220775" y="168783"/>
                  </a:lnTo>
                  <a:lnTo>
                    <a:pt x="220833" y="187337"/>
                  </a:lnTo>
                  <a:lnTo>
                    <a:pt x="231082" y="172986"/>
                  </a:lnTo>
                  <a:lnTo>
                    <a:pt x="236022" y="170268"/>
                  </a:lnTo>
                  <a:lnTo>
                    <a:pt x="275991" y="170268"/>
                  </a:lnTo>
                  <a:lnTo>
                    <a:pt x="271111" y="162485"/>
                  </a:lnTo>
                  <a:lnTo>
                    <a:pt x="258591" y="153871"/>
                  </a:lnTo>
                  <a:lnTo>
                    <a:pt x="245080" y="151231"/>
                  </a:lnTo>
                  <a:lnTo>
                    <a:pt x="236657" y="151231"/>
                  </a:lnTo>
                  <a:lnTo>
                    <a:pt x="233147" y="145542"/>
                  </a:lnTo>
                  <a:close/>
                </a:path>
                <a:path w="282575" h="384175">
                  <a:moveTo>
                    <a:pt x="184470" y="123431"/>
                  </a:moveTo>
                  <a:lnTo>
                    <a:pt x="149065" y="123431"/>
                  </a:lnTo>
                  <a:lnTo>
                    <a:pt x="158354" y="125285"/>
                  </a:lnTo>
                  <a:lnTo>
                    <a:pt x="165774" y="130405"/>
                  </a:lnTo>
                  <a:lnTo>
                    <a:pt x="170691" y="138127"/>
                  </a:lnTo>
                  <a:lnTo>
                    <a:pt x="172387" y="147333"/>
                  </a:lnTo>
                  <a:lnTo>
                    <a:pt x="172471" y="167919"/>
                  </a:lnTo>
                  <a:lnTo>
                    <a:pt x="182530" y="149809"/>
                  </a:lnTo>
                  <a:lnTo>
                    <a:pt x="189858" y="145542"/>
                  </a:lnTo>
                  <a:lnTo>
                    <a:pt x="233147" y="145542"/>
                  </a:lnTo>
                  <a:lnTo>
                    <a:pt x="230332" y="140979"/>
                  </a:lnTo>
                  <a:lnTo>
                    <a:pt x="221479" y="133024"/>
                  </a:lnTo>
                  <a:lnTo>
                    <a:pt x="210595" y="127876"/>
                  </a:lnTo>
                  <a:lnTo>
                    <a:pt x="208005" y="127495"/>
                  </a:lnTo>
                  <a:lnTo>
                    <a:pt x="187242" y="127495"/>
                  </a:lnTo>
                  <a:lnTo>
                    <a:pt x="184470" y="123431"/>
                  </a:lnTo>
                  <a:close/>
                </a:path>
                <a:path w="282575" h="384175">
                  <a:moveTo>
                    <a:pt x="132340" y="19481"/>
                  </a:moveTo>
                  <a:lnTo>
                    <a:pt x="99726" y="19481"/>
                  </a:lnTo>
                  <a:lnTo>
                    <a:pt x="108032" y="21527"/>
                  </a:lnTo>
                  <a:lnTo>
                    <a:pt x="114828" y="27101"/>
                  </a:lnTo>
                  <a:lnTo>
                    <a:pt x="119416" y="35362"/>
                  </a:lnTo>
                  <a:lnTo>
                    <a:pt x="121100" y="45466"/>
                  </a:lnTo>
                  <a:lnTo>
                    <a:pt x="121100" y="153365"/>
                  </a:lnTo>
                  <a:lnTo>
                    <a:pt x="127374" y="138290"/>
                  </a:lnTo>
                  <a:lnTo>
                    <a:pt x="130861" y="132100"/>
                  </a:lnTo>
                  <a:lnTo>
                    <a:pt x="135843" y="127422"/>
                  </a:lnTo>
                  <a:lnTo>
                    <a:pt x="142013" y="124463"/>
                  </a:lnTo>
                  <a:lnTo>
                    <a:pt x="149065" y="123431"/>
                  </a:lnTo>
                  <a:lnTo>
                    <a:pt x="184470" y="123431"/>
                  </a:lnTo>
                  <a:lnTo>
                    <a:pt x="180671" y="117861"/>
                  </a:lnTo>
                  <a:lnTo>
                    <a:pt x="171825" y="110424"/>
                  </a:lnTo>
                  <a:lnTo>
                    <a:pt x="161144" y="105633"/>
                  </a:lnTo>
                  <a:lnTo>
                    <a:pt x="155032" y="104775"/>
                  </a:lnTo>
                  <a:lnTo>
                    <a:pt x="140594" y="104775"/>
                  </a:lnTo>
                  <a:lnTo>
                    <a:pt x="140594" y="45466"/>
                  </a:lnTo>
                  <a:lnTo>
                    <a:pt x="137377" y="27785"/>
                  </a:lnTo>
                  <a:lnTo>
                    <a:pt x="132340" y="19481"/>
                  </a:lnTo>
                  <a:close/>
                </a:path>
                <a:path w="282575" h="384175">
                  <a:moveTo>
                    <a:pt x="242741" y="150774"/>
                  </a:moveTo>
                  <a:lnTo>
                    <a:pt x="240861" y="150774"/>
                  </a:lnTo>
                  <a:lnTo>
                    <a:pt x="238816" y="150901"/>
                  </a:lnTo>
                  <a:lnTo>
                    <a:pt x="236657" y="151231"/>
                  </a:lnTo>
                  <a:lnTo>
                    <a:pt x="245080" y="151231"/>
                  </a:lnTo>
                  <a:lnTo>
                    <a:pt x="242741" y="150774"/>
                  </a:lnTo>
                  <a:close/>
                </a:path>
                <a:path w="282575" h="384175">
                  <a:moveTo>
                    <a:pt x="99726" y="0"/>
                  </a:moveTo>
                  <a:lnTo>
                    <a:pt x="83828" y="3578"/>
                  </a:lnTo>
                  <a:lnTo>
                    <a:pt x="70832" y="13331"/>
                  </a:lnTo>
                  <a:lnTo>
                    <a:pt x="62062" y="27785"/>
                  </a:lnTo>
                  <a:lnTo>
                    <a:pt x="58845" y="45466"/>
                  </a:lnTo>
                  <a:lnTo>
                    <a:pt x="58845" y="141782"/>
                  </a:lnTo>
                  <a:lnTo>
                    <a:pt x="78339" y="141782"/>
                  </a:lnTo>
                  <a:lnTo>
                    <a:pt x="78339" y="45466"/>
                  </a:lnTo>
                  <a:lnTo>
                    <a:pt x="80022" y="35362"/>
                  </a:lnTo>
                  <a:lnTo>
                    <a:pt x="84608" y="27101"/>
                  </a:lnTo>
                  <a:lnTo>
                    <a:pt x="91407" y="21527"/>
                  </a:lnTo>
                  <a:lnTo>
                    <a:pt x="99726" y="19481"/>
                  </a:lnTo>
                  <a:lnTo>
                    <a:pt x="132340" y="19481"/>
                  </a:lnTo>
                  <a:lnTo>
                    <a:pt x="128609" y="13331"/>
                  </a:lnTo>
                  <a:lnTo>
                    <a:pt x="115616" y="3578"/>
                  </a:lnTo>
                  <a:lnTo>
                    <a:pt x="99726" y="0"/>
                  </a:lnTo>
                  <a:close/>
                </a:path>
                <a:path w="282575" h="384175">
                  <a:moveTo>
                    <a:pt x="198176" y="126047"/>
                  </a:moveTo>
                  <a:lnTo>
                    <a:pt x="194430" y="126047"/>
                  </a:lnTo>
                  <a:lnTo>
                    <a:pt x="190759" y="126542"/>
                  </a:lnTo>
                  <a:lnTo>
                    <a:pt x="187242" y="127495"/>
                  </a:lnTo>
                  <a:lnTo>
                    <a:pt x="208005" y="127495"/>
                  </a:lnTo>
                  <a:lnTo>
                    <a:pt x="198176" y="126047"/>
                  </a:lnTo>
                  <a:close/>
                </a:path>
                <a:path w="282575" h="384175">
                  <a:moveTo>
                    <a:pt x="149065" y="103936"/>
                  </a:moveTo>
                  <a:lnTo>
                    <a:pt x="146170" y="103936"/>
                  </a:lnTo>
                  <a:lnTo>
                    <a:pt x="143338" y="104228"/>
                  </a:lnTo>
                  <a:lnTo>
                    <a:pt x="140594" y="104775"/>
                  </a:lnTo>
                  <a:lnTo>
                    <a:pt x="155032" y="104775"/>
                  </a:lnTo>
                  <a:lnTo>
                    <a:pt x="149065" y="103936"/>
                  </a:lnTo>
                  <a:close/>
                </a:path>
              </a:pathLst>
            </a:custGeom>
            <a:solidFill>
              <a:srgbClr val="00B194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6991726" y="2923067"/>
            <a:ext cx="46355" cy="427990"/>
          </a:xfrm>
          <a:custGeom>
            <a:avLst/>
            <a:gdLst/>
            <a:ahLst/>
            <a:cxnLst/>
            <a:rect l="l" t="t" r="r" b="b"/>
            <a:pathLst>
              <a:path w="46354" h="427989">
                <a:moveTo>
                  <a:pt x="0" y="427990"/>
                </a:moveTo>
                <a:lnTo>
                  <a:pt x="46177" y="427990"/>
                </a:lnTo>
                <a:lnTo>
                  <a:pt x="46177" y="0"/>
                </a:lnTo>
                <a:lnTo>
                  <a:pt x="0" y="0"/>
                </a:lnTo>
                <a:lnTo>
                  <a:pt x="0" y="427990"/>
                </a:lnTo>
                <a:close/>
              </a:path>
            </a:pathLst>
          </a:custGeom>
          <a:solidFill>
            <a:srgbClr val="00B19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934859" y="204436"/>
            <a:ext cx="4724416" cy="320601"/>
          </a:xfrm>
          <a:prstGeom prst="rect">
            <a:avLst/>
          </a:prstGeom>
        </p:spPr>
        <p:txBody>
          <a:bodyPr vert="horz" wrap="square" lIns="0" tIns="12700" rIns="0" bIns="0" rtlCol="0">
            <a:no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uk" sz="2000" b="0" i="0" u="none" strike="noStrike" dirty="0">
                <a:solidFill>
                  <a:srgbClr val="636466"/>
                </a:solidFill>
                <a:latin typeface="Arial"/>
                <a:cs typeface="Arial"/>
              </a:rPr>
              <a:t>ПОСІБНИК ДЛЯ СПЕЦІАЛІСТІВ СИСТЕМИ ОХОРОНИ ЗДОРОВ’Я</a:t>
            </a:r>
            <a:br>
              <a:rPr lang="uk" sz="2000" b="0" i="0" u="none" strike="noStrike" dirty="0">
                <a:solidFill>
                  <a:srgbClr val="636466"/>
                </a:solidFill>
                <a:latin typeface="Arial"/>
                <a:cs typeface="Arial"/>
              </a:rPr>
            </a:br>
            <a:r>
              <a:rPr lang="ru-RU" sz="2000" dirty="0" err="1">
                <a:solidFill>
                  <a:srgbClr val="636466"/>
                </a:solidFill>
                <a:latin typeface="Arial"/>
                <a:cs typeface="Arial"/>
              </a:rPr>
              <a:t>щодо</a:t>
            </a:r>
            <a:r>
              <a:rPr lang="ru-RU" sz="2000" dirty="0">
                <a:solidFill>
                  <a:srgbClr val="636466"/>
                </a:solidFill>
                <a:latin typeface="Arial"/>
                <a:cs typeface="Arial"/>
              </a:rPr>
              <a:t> </a:t>
            </a:r>
            <a:r>
              <a:rPr lang="ru-RU" sz="2000" dirty="0" err="1">
                <a:solidFill>
                  <a:srgbClr val="636466"/>
                </a:solidFill>
                <a:latin typeface="Arial"/>
                <a:cs typeface="Arial"/>
              </a:rPr>
              <a:t>застосування</a:t>
            </a:r>
            <a:r>
              <a:rPr lang="ru-RU" sz="2000" dirty="0">
                <a:solidFill>
                  <a:srgbClr val="636466"/>
                </a:solidFill>
                <a:latin typeface="Arial"/>
                <a:cs typeface="Arial"/>
              </a:rPr>
              <a:t> л</a:t>
            </a:r>
            <a:r>
              <a:rPr lang="uk-UA" sz="2000" dirty="0" err="1">
                <a:solidFill>
                  <a:srgbClr val="636466"/>
                </a:solidFill>
                <a:latin typeface="Arial"/>
                <a:cs typeface="Arial"/>
              </a:rPr>
              <a:t>ікарського</a:t>
            </a:r>
            <a:r>
              <a:rPr lang="uk-UA" sz="2000" dirty="0">
                <a:solidFill>
                  <a:srgbClr val="636466"/>
                </a:solidFill>
                <a:latin typeface="Arial"/>
                <a:cs typeface="Arial"/>
              </a:rPr>
              <a:t> засобу </a:t>
            </a:r>
            <a:r>
              <a:rPr lang="ru-RU" sz="2000" dirty="0">
                <a:solidFill>
                  <a:srgbClr val="636466"/>
                </a:solidFill>
                <a:latin typeface="Arial"/>
                <a:cs typeface="Arial"/>
              </a:rPr>
              <a:t>ОБАДЖІО</a:t>
            </a:r>
            <a:r>
              <a:rPr lang="ru-RU" sz="2000" baseline="30000" dirty="0">
                <a:solidFill>
                  <a:srgbClr val="636466"/>
                </a:solidFill>
                <a:latin typeface="Arial"/>
                <a:cs typeface="Arial"/>
              </a:rPr>
              <a:t>®</a:t>
            </a:r>
            <a:r>
              <a:rPr lang="ru-RU" sz="2000" dirty="0">
                <a:solidFill>
                  <a:srgbClr val="636466"/>
                </a:solidFill>
                <a:latin typeface="Arial"/>
                <a:cs typeface="Arial"/>
              </a:rPr>
              <a:t> (</a:t>
            </a:r>
            <a:r>
              <a:rPr lang="ru-RU" sz="2000" dirty="0" err="1">
                <a:solidFill>
                  <a:srgbClr val="636466"/>
                </a:solidFill>
                <a:latin typeface="Arial"/>
                <a:cs typeface="Arial"/>
              </a:rPr>
              <a:t>терифлуномід</a:t>
            </a:r>
            <a:r>
              <a:rPr lang="ru-RU" sz="2000" dirty="0">
                <a:solidFill>
                  <a:srgbClr val="636466"/>
                </a:solidFill>
                <a:latin typeface="Arial"/>
                <a:cs typeface="Arial"/>
              </a:rPr>
              <a:t>)</a:t>
            </a:r>
          </a:p>
          <a:p>
            <a:pPr marL="12700" rtl="0">
              <a:lnSpc>
                <a:spcPct val="100000"/>
              </a:lnSpc>
              <a:spcBef>
                <a:spcPts val="100"/>
              </a:spcBef>
            </a:pPr>
            <a:endParaRPr lang="ru-RU" sz="900" dirty="0">
              <a:solidFill>
                <a:srgbClr val="636466"/>
              </a:solidFill>
              <a:latin typeface="Arial"/>
              <a:ea typeface="+mn-ea"/>
              <a:cs typeface="Arial"/>
            </a:endParaRPr>
          </a:p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ru-RU" sz="900" dirty="0">
                <a:solidFill>
                  <a:srgbClr val="636466"/>
                </a:solidFill>
                <a:latin typeface="Arial"/>
                <a:ea typeface="+mn-ea"/>
                <a:cs typeface="Arial"/>
              </a:rPr>
              <a:t>ОБАДЖІО</a:t>
            </a:r>
            <a:r>
              <a:rPr lang="ru-RU" sz="900" baseline="30000" dirty="0">
                <a:solidFill>
                  <a:srgbClr val="636466"/>
                </a:solidFill>
                <a:latin typeface="Arial"/>
                <a:ea typeface="+mn-ea"/>
                <a:cs typeface="Arial"/>
              </a:rPr>
              <a:t>®</a:t>
            </a:r>
            <a:r>
              <a:rPr lang="ru-RU" sz="900" dirty="0">
                <a:solidFill>
                  <a:srgbClr val="636466"/>
                </a:solidFill>
                <a:latin typeface="Arial"/>
                <a:ea typeface="+mn-ea"/>
                <a:cs typeface="Arial"/>
              </a:rPr>
              <a:t>, таблетки, </a:t>
            </a:r>
            <a:r>
              <a:rPr lang="ru-RU" sz="900" dirty="0" err="1">
                <a:solidFill>
                  <a:srgbClr val="636466"/>
                </a:solidFill>
                <a:latin typeface="Arial"/>
                <a:ea typeface="+mn-ea"/>
                <a:cs typeface="Arial"/>
              </a:rPr>
              <a:t>вкриті</a:t>
            </a:r>
            <a:r>
              <a:rPr lang="ru-RU" sz="900" dirty="0">
                <a:solidFill>
                  <a:srgbClr val="636466"/>
                </a:solidFill>
                <a:latin typeface="Arial"/>
                <a:ea typeface="+mn-ea"/>
                <a:cs typeface="Arial"/>
              </a:rPr>
              <a:t> </a:t>
            </a:r>
            <a:r>
              <a:rPr lang="ru-RU" sz="900" dirty="0" err="1">
                <a:solidFill>
                  <a:srgbClr val="636466"/>
                </a:solidFill>
                <a:latin typeface="Arial"/>
                <a:ea typeface="+mn-ea"/>
                <a:cs typeface="Arial"/>
              </a:rPr>
              <a:t>плівковою</a:t>
            </a:r>
            <a:r>
              <a:rPr lang="ru-RU" sz="900" dirty="0">
                <a:solidFill>
                  <a:srgbClr val="636466"/>
                </a:solidFill>
                <a:latin typeface="Arial"/>
                <a:ea typeface="+mn-ea"/>
                <a:cs typeface="Arial"/>
              </a:rPr>
              <a:t> </a:t>
            </a:r>
            <a:r>
              <a:rPr lang="ru-RU" sz="900" dirty="0" err="1">
                <a:solidFill>
                  <a:srgbClr val="636466"/>
                </a:solidFill>
                <a:latin typeface="Arial"/>
                <a:ea typeface="+mn-ea"/>
                <a:cs typeface="Arial"/>
              </a:rPr>
              <a:t>оболонкою</a:t>
            </a:r>
            <a:r>
              <a:rPr lang="ru-RU" sz="900" dirty="0">
                <a:solidFill>
                  <a:srgbClr val="636466"/>
                </a:solidFill>
                <a:latin typeface="Arial"/>
                <a:ea typeface="+mn-ea"/>
                <a:cs typeface="Arial"/>
              </a:rPr>
              <a:t>, по 14 мг; РП </a:t>
            </a:r>
            <a:r>
              <a:rPr lang="en-US" sz="900" dirty="0">
                <a:solidFill>
                  <a:srgbClr val="636466"/>
                </a:solidFill>
                <a:latin typeface="Arial"/>
                <a:ea typeface="+mn-ea"/>
                <a:cs typeface="Arial"/>
              </a:rPr>
              <a:t>UA/13689/01/01</a:t>
            </a:r>
            <a:br>
              <a:rPr lang="uk-UA" sz="900" dirty="0">
                <a:solidFill>
                  <a:srgbClr val="636466"/>
                </a:solidFill>
                <a:latin typeface="Arial"/>
                <a:ea typeface="+mn-ea"/>
                <a:cs typeface="Arial"/>
              </a:rPr>
            </a:br>
            <a:endParaRPr lang="uk-UA" sz="800" i="1" dirty="0">
              <a:solidFill>
                <a:srgbClr val="636466"/>
              </a:solidFill>
              <a:latin typeface="Arial"/>
              <a:ea typeface="+mn-ea"/>
              <a:cs typeface="Arial"/>
            </a:endParaRPr>
          </a:p>
          <a:p>
            <a:pPr marL="12700" rtl="0">
              <a:lnSpc>
                <a:spcPct val="100000"/>
              </a:lnSpc>
              <a:spcBef>
                <a:spcPts val="100"/>
              </a:spcBef>
            </a:pPr>
            <a:br>
              <a:rPr lang="ru-RU" sz="2000" dirty="0">
                <a:highlight>
                  <a:srgbClr val="FFFF00"/>
                </a:highlight>
              </a:rPr>
            </a:br>
            <a:endParaRPr sz="900" dirty="0">
              <a:solidFill>
                <a:srgbClr val="636466"/>
              </a:solidFill>
              <a:highlight>
                <a:srgbClr val="FFFF00"/>
              </a:highlight>
              <a:latin typeface="Arial"/>
              <a:ea typeface="+mn-ea"/>
              <a:cs typeface="Arial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841257"/>
              </p:ext>
            </p:extLst>
          </p:nvPr>
        </p:nvGraphicFramePr>
        <p:xfrm>
          <a:off x="5705999" y="5304005"/>
          <a:ext cx="4619625" cy="1013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29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4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49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1460">
                <a:tc gridSpan="2">
                  <a:txBody>
                    <a:bodyPr/>
                    <a:lstStyle/>
                    <a:p>
                      <a:pPr marL="50800" rtl="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lang="uk" sz="900" b="0" i="0" u="none" strike="noStrike" dirty="0">
                          <a:solidFill>
                            <a:srgbClr val="636466"/>
                          </a:solidFill>
                          <a:latin typeface="Arial"/>
                          <a:cs typeface="Arial"/>
                        </a:rPr>
                        <a:t>ПІБ пацієнта: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55880" marB="0">
                    <a:lnL w="6350">
                      <a:solidFill>
                        <a:srgbClr val="00B194"/>
                      </a:solidFill>
                      <a:prstDash val="solid"/>
                    </a:lnL>
                    <a:lnR w="6350">
                      <a:solidFill>
                        <a:srgbClr val="00B194"/>
                      </a:solidFill>
                      <a:prstDash val="solid"/>
                    </a:lnR>
                    <a:lnT w="6350">
                      <a:solidFill>
                        <a:srgbClr val="00B194"/>
                      </a:solidFill>
                      <a:prstDash val="solid"/>
                    </a:lnT>
                    <a:lnB w="6350">
                      <a:solidFill>
                        <a:srgbClr val="00B19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800" rtl="0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lang="uk" sz="900" b="0" i="0" u="none" strike="noStrike" spc="-10">
                          <a:solidFill>
                            <a:srgbClr val="636466"/>
                          </a:solidFill>
                          <a:latin typeface="Arial"/>
                          <a:ea typeface="+mn-ea"/>
                          <a:cs typeface="Arial"/>
                        </a:rPr>
                        <a:t>Вік пацієнта:</a:t>
                      </a:r>
                    </a:p>
                  </a:txBody>
                  <a:tcPr marL="0" marR="0" marT="62230" marB="0">
                    <a:lnL w="6350">
                      <a:solidFill>
                        <a:srgbClr val="00B194"/>
                      </a:solidFill>
                      <a:prstDash val="solid"/>
                    </a:lnL>
                    <a:lnR w="6350">
                      <a:solidFill>
                        <a:srgbClr val="00B194"/>
                      </a:solidFill>
                      <a:prstDash val="solid"/>
                    </a:lnR>
                    <a:lnT w="6350">
                      <a:solidFill>
                        <a:srgbClr val="00B194"/>
                      </a:solidFill>
                      <a:prstDash val="solid"/>
                    </a:lnT>
                    <a:lnB w="6350">
                      <a:solidFill>
                        <a:srgbClr val="00B19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50800" rtl="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lang="uk" sz="900" b="0" i="0" u="none" strike="noStrike" dirty="0">
                          <a:solidFill>
                            <a:srgbClr val="636466"/>
                          </a:solidFill>
                          <a:latin typeface="Arial"/>
                          <a:cs typeface="Arial"/>
                        </a:rPr>
                        <a:t>Дата першого візиту:</a:t>
                      </a:r>
                    </a:p>
                    <a:p>
                      <a:pPr marL="50800" rtl="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55880" marB="0">
                    <a:lnL w="6350">
                      <a:solidFill>
                        <a:srgbClr val="00B194"/>
                      </a:solidFill>
                      <a:prstDash val="solid"/>
                    </a:lnL>
                    <a:lnR w="6350">
                      <a:solidFill>
                        <a:srgbClr val="00B194"/>
                      </a:solidFill>
                      <a:prstDash val="solid"/>
                    </a:lnR>
                    <a:lnT w="6350">
                      <a:solidFill>
                        <a:srgbClr val="00B194"/>
                      </a:solidFill>
                      <a:prstDash val="solid"/>
                    </a:lnT>
                    <a:lnB w="6350">
                      <a:solidFill>
                        <a:srgbClr val="00B194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0800" rtl="0">
                        <a:lnSpc>
                          <a:spcPct val="100000"/>
                        </a:lnSpc>
                        <a:spcBef>
                          <a:spcPts val="340"/>
                        </a:spcBef>
                        <a:tabLst>
                          <a:tab pos="1267460" algn="l"/>
                        </a:tabLst>
                      </a:pPr>
                      <a:r>
                        <a:rPr lang="uk" sz="900" b="0" i="0" u="none" strike="noStrike" dirty="0">
                          <a:solidFill>
                            <a:srgbClr val="636466"/>
                          </a:solidFill>
                          <a:latin typeface="Arial"/>
                          <a:cs typeface="Arial"/>
                        </a:rPr>
                        <a:t>Стать пацієнта:	</a:t>
                      </a:r>
                      <a:r>
                        <a:rPr lang="uk" sz="1000" b="1" i="0" u="none" strike="noStrike" dirty="0">
                          <a:solidFill>
                            <a:srgbClr val="00B194"/>
                          </a:solidFill>
                          <a:latin typeface="Arial"/>
                          <a:cs typeface="Arial"/>
                        </a:rPr>
                        <a:t>□</a:t>
                      </a:r>
                      <a:r>
                        <a:rPr lang="uk" sz="1000" b="1" i="0" u="none" strike="noStrike" spc="-25" dirty="0">
                          <a:solidFill>
                            <a:srgbClr val="00B19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uk" sz="900" b="0" i="0" u="none" strike="noStrike" dirty="0">
                          <a:solidFill>
                            <a:srgbClr val="636466"/>
                          </a:solidFill>
                          <a:latin typeface="Arial"/>
                          <a:cs typeface="Arial"/>
                        </a:rPr>
                        <a:t>Чоловік </a:t>
                      </a:r>
                      <a:r>
                        <a:rPr lang="uk" sz="1000" b="1" i="0" u="none" strike="noStrike" dirty="0">
                          <a:solidFill>
                            <a:srgbClr val="00B194"/>
                          </a:solidFill>
                          <a:latin typeface="Arial"/>
                          <a:cs typeface="Arial"/>
                        </a:rPr>
                        <a:t>□</a:t>
                      </a:r>
                      <a:r>
                        <a:rPr lang="uk" sz="1000" b="1" i="0" u="none" strike="noStrike" spc="-15" dirty="0">
                          <a:solidFill>
                            <a:srgbClr val="00B19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uk" sz="900" b="0" i="0" u="none" strike="noStrike" dirty="0">
                          <a:solidFill>
                            <a:srgbClr val="636466"/>
                          </a:solidFill>
                          <a:latin typeface="Arial"/>
                          <a:cs typeface="Arial"/>
                        </a:rPr>
                        <a:t>Жінка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6350">
                      <a:solidFill>
                        <a:srgbClr val="00B194"/>
                      </a:solidFill>
                      <a:prstDash val="solid"/>
                    </a:lnL>
                    <a:lnR w="6350">
                      <a:solidFill>
                        <a:srgbClr val="00B194"/>
                      </a:solidFill>
                      <a:prstDash val="solid"/>
                    </a:lnR>
                    <a:lnT w="6350">
                      <a:solidFill>
                        <a:srgbClr val="00B194"/>
                      </a:solidFill>
                      <a:prstDash val="solid"/>
                    </a:lnT>
                    <a:lnB w="6350">
                      <a:solidFill>
                        <a:srgbClr val="00B19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50800" rtl="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lang="uk" sz="900" b="0" i="0" u="none" strike="noStrike" dirty="0">
                          <a:solidFill>
                            <a:srgbClr val="636466"/>
                          </a:solidFill>
                          <a:latin typeface="Arial"/>
                          <a:cs typeface="Arial"/>
                        </a:rPr>
                        <a:t>Дата першого призначення лікування:</a:t>
                      </a:r>
                    </a:p>
                    <a:p>
                      <a:pPr marL="50800" rtl="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55880" marB="0">
                    <a:lnL w="6350">
                      <a:solidFill>
                        <a:srgbClr val="00B194"/>
                      </a:solidFill>
                      <a:prstDash val="solid"/>
                    </a:lnL>
                    <a:lnR w="6350">
                      <a:solidFill>
                        <a:srgbClr val="00B194"/>
                      </a:solidFill>
                      <a:prstDash val="solid"/>
                    </a:lnR>
                    <a:lnT w="6350">
                      <a:solidFill>
                        <a:srgbClr val="00B194"/>
                      </a:solidFill>
                      <a:prstDash val="solid"/>
                    </a:lnT>
                    <a:lnB w="6350">
                      <a:solidFill>
                        <a:srgbClr val="00B194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0800" rtl="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lang="uk" sz="900" b="0" i="0" u="none" strike="noStrike" spc="-35" dirty="0">
                          <a:solidFill>
                            <a:srgbClr val="636466"/>
                          </a:solidFill>
                          <a:latin typeface="Arial"/>
                          <a:cs typeface="Arial"/>
                        </a:rPr>
                        <a:t>Сьогоднішня дата: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55880" marB="0">
                    <a:lnL w="6350">
                      <a:solidFill>
                        <a:srgbClr val="00B194"/>
                      </a:solidFill>
                      <a:prstDash val="solid"/>
                    </a:lnL>
                    <a:lnR w="6350">
                      <a:solidFill>
                        <a:srgbClr val="00B194"/>
                      </a:solidFill>
                      <a:prstDash val="solid"/>
                    </a:lnR>
                    <a:lnT w="6350">
                      <a:solidFill>
                        <a:srgbClr val="00B194"/>
                      </a:solidFill>
                      <a:prstDash val="solid"/>
                    </a:lnT>
                    <a:lnB w="6350">
                      <a:solidFill>
                        <a:srgbClr val="00B19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object 14"/>
          <p:cNvSpPr txBox="1"/>
          <p:nvPr/>
        </p:nvSpPr>
        <p:spPr>
          <a:xfrm>
            <a:off x="347300" y="793968"/>
            <a:ext cx="2561000" cy="203639"/>
          </a:xfrm>
          <a:prstGeom prst="rect">
            <a:avLst/>
          </a:prstGeom>
        </p:spPr>
        <p:txBody>
          <a:bodyPr vert="horz" wrap="square" lIns="0" tIns="12700" rIns="0" bIns="0" rtlCol="0">
            <a:no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uk" sz="1100" b="1" i="0" u="none" strike="noStrike" dirty="0">
                <a:solidFill>
                  <a:srgbClr val="00549E"/>
                </a:solidFill>
                <a:latin typeface="Arial"/>
                <a:cs typeface="Arial"/>
              </a:rPr>
              <a:t>Картка пацієнта: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7300" y="997607"/>
            <a:ext cx="5456584" cy="2544105"/>
          </a:xfrm>
          <a:prstGeom prst="rect">
            <a:avLst/>
          </a:prstGeom>
        </p:spPr>
        <p:txBody>
          <a:bodyPr vert="horz" wrap="square" lIns="0" tIns="12700" rIns="0" bIns="0" rtlCol="0" anchor="t">
            <a:noAutofit/>
          </a:bodyPr>
          <a:lstStyle/>
          <a:p>
            <a:pPr marL="241300" marR="50800" indent="-228600" rtl="0">
              <a:lnSpc>
                <a:spcPct val="100000"/>
              </a:lnSpc>
              <a:spcBef>
                <a:spcPts val="100"/>
              </a:spcBef>
              <a:buChar char="•"/>
              <a:tabLst>
                <a:tab pos="241300" algn="l"/>
              </a:tabLst>
            </a:pPr>
            <a:r>
              <a:rPr lang="uk" sz="1050" b="0" i="0" u="none" strike="noStrike" dirty="0">
                <a:solidFill>
                  <a:srgbClr val="00549E"/>
                </a:solidFill>
                <a:latin typeface="Arial"/>
                <a:cs typeface="Arial"/>
              </a:rPr>
              <a:t>Заповніть контактні дані в Картці пацієнта й замініть її за потреби.</a:t>
            </a:r>
            <a:endParaRPr sz="1050" dirty="0">
              <a:latin typeface="Arial"/>
              <a:cs typeface="Arial"/>
            </a:endParaRPr>
          </a:p>
          <a:p>
            <a:pPr marL="241300" marR="208915" indent="-228600" rtl="0">
              <a:lnSpc>
                <a:spcPct val="100000"/>
              </a:lnSpc>
              <a:buChar char="•"/>
              <a:tabLst>
                <a:tab pos="241300" algn="l"/>
              </a:tabLst>
            </a:pPr>
            <a:r>
              <a:rPr lang="uk" sz="1050" b="0" i="0" u="none" strike="noStrike" dirty="0">
                <a:solidFill>
                  <a:srgbClr val="00549E"/>
                </a:solidFill>
                <a:latin typeface="Arial"/>
                <a:cs typeface="Arial"/>
              </a:rPr>
              <a:t>Вручіть пацієнту або його законному представнику Картку пацієнта та регулярно обговорюйте її вміст під час кожної консультації, </a:t>
            </a:r>
            <a:r>
              <a:rPr lang="uk" sz="1050" b="1" i="0" u="none" strike="noStrike" dirty="0">
                <a:solidFill>
                  <a:srgbClr val="00549E"/>
                </a:solidFill>
                <a:latin typeface="Arial"/>
                <a:cs typeface="Arial"/>
              </a:rPr>
              <a:t>щонайменше раз на рік протягом лікування.</a:t>
            </a:r>
            <a:endParaRPr sz="1050" dirty="0">
              <a:latin typeface="Arial"/>
              <a:cs typeface="Arial"/>
            </a:endParaRPr>
          </a:p>
          <a:p>
            <a:pPr marL="241300" marR="241935" indent="-228600" algn="just" rtl="0">
              <a:lnSpc>
                <a:spcPct val="100000"/>
              </a:lnSpc>
              <a:buChar char="•"/>
              <a:tabLst>
                <a:tab pos="241300" algn="l"/>
              </a:tabLst>
            </a:pPr>
            <a:r>
              <a:rPr lang="uk" sz="1050" b="0" i="0" u="none" strike="noStrike" dirty="0">
                <a:solidFill>
                  <a:srgbClr val="00549E"/>
                </a:solidFill>
                <a:latin typeface="Arial"/>
                <a:cs typeface="Arial"/>
              </a:rPr>
              <a:t>Попросіть пацієнта або законного представника показувати цю картку будь-якому лікарю чи спеціалісту</a:t>
            </a:r>
            <a:r>
              <a:rPr lang="uk-UA" sz="1050" b="0" i="0" u="none" strike="noStrike" dirty="0">
                <a:solidFill>
                  <a:srgbClr val="00549E"/>
                </a:solidFill>
                <a:latin typeface="Arial"/>
                <a:cs typeface="Arial"/>
              </a:rPr>
              <a:t> системи охорони здоров’я</a:t>
            </a:r>
            <a:r>
              <a:rPr lang="uk" sz="1050" b="0" i="0" u="none" strike="noStrike" dirty="0">
                <a:solidFill>
                  <a:srgbClr val="00549E"/>
                </a:solidFill>
                <a:latin typeface="Arial"/>
                <a:cs typeface="Arial"/>
              </a:rPr>
              <a:t>, який бере участь у лікуванні (наприклад, у разі надзвичайної ситуації).</a:t>
            </a:r>
            <a:endParaRPr sz="1050" dirty="0">
              <a:latin typeface="Arial"/>
              <a:cs typeface="Arial"/>
            </a:endParaRPr>
          </a:p>
          <a:p>
            <a:pPr marL="241300" marR="5080" indent="-228600" rtl="0">
              <a:lnSpc>
                <a:spcPct val="100000"/>
              </a:lnSpc>
              <a:buChar char="•"/>
              <a:tabLst>
                <a:tab pos="241300" algn="l"/>
              </a:tabLst>
            </a:pPr>
            <a:r>
              <a:rPr lang="uk" sz="1050" b="0" i="0" u="none" strike="noStrike" dirty="0">
                <a:solidFill>
                  <a:srgbClr val="00549E"/>
                </a:solidFill>
                <a:latin typeface="Arial"/>
                <a:cs typeface="Arial"/>
              </a:rPr>
              <a:t>Нагадайте пацієнту звертатися до лікаря в разі будь-яких побічних </a:t>
            </a:r>
            <a:r>
              <a:rPr lang="uk" sz="1050" dirty="0">
                <a:solidFill>
                  <a:srgbClr val="00549E"/>
                </a:solidFill>
                <a:latin typeface="Arial"/>
                <a:cs typeface="Arial"/>
              </a:rPr>
              <a:t>реакцій</a:t>
            </a:r>
            <a:r>
              <a:rPr lang="uk" sz="1050" b="0" i="0" u="none" strike="noStrike" dirty="0">
                <a:solidFill>
                  <a:srgbClr val="00549E"/>
                </a:solidFill>
                <a:latin typeface="Arial"/>
                <a:cs typeface="Arial"/>
              </a:rPr>
              <a:t>, особливо в разі симптомів захворювань печінки та інфекцій, описаних у Картці пацієнта.</a:t>
            </a:r>
            <a:endParaRPr sz="1050" dirty="0">
              <a:latin typeface="Arial"/>
              <a:cs typeface="Arial"/>
            </a:endParaRPr>
          </a:p>
          <a:p>
            <a:pPr marL="241300" marR="12700" indent="-228600" rtl="0">
              <a:buChar char="•"/>
              <a:tabLst>
                <a:tab pos="241300" algn="l"/>
              </a:tabLst>
            </a:pPr>
            <a:r>
              <a:rPr lang="uk" sz="1050" b="0" i="0" u="none" strike="noStrike" dirty="0">
                <a:solidFill>
                  <a:srgbClr val="00549E"/>
                </a:solidFill>
                <a:latin typeface="Arial"/>
                <a:cs typeface="Arial"/>
              </a:rPr>
              <a:t>Консультуйте та інформуйте жінок з репродуктивним потенціалом, включно з підлітками/їхніми батьками/</a:t>
            </a:r>
            <a:r>
              <a:rPr lang="uk" sz="1050" dirty="0">
                <a:solidFill>
                  <a:srgbClr val="00549E"/>
                </a:solidFill>
                <a:latin typeface="Arial"/>
                <a:cs typeface="Arial"/>
              </a:rPr>
              <a:t>опікунами</a:t>
            </a:r>
            <a:r>
              <a:rPr lang="uk" sz="1050" b="0" i="0" u="none" strike="noStrike" dirty="0">
                <a:solidFill>
                  <a:srgbClr val="00549E"/>
                </a:solidFill>
                <a:latin typeface="Arial"/>
                <a:cs typeface="Arial"/>
              </a:rPr>
              <a:t>, про потенційний ризик для плода до й після початку лікування</a:t>
            </a:r>
            <a:r>
              <a:rPr lang="uk" sz="1050" dirty="0">
                <a:solidFill>
                  <a:srgbClr val="00549E"/>
                </a:solidFill>
                <a:latin typeface="Arial"/>
                <a:cs typeface="Arial"/>
              </a:rPr>
              <a:t>, та </a:t>
            </a:r>
            <a:r>
              <a:rPr lang="uk" sz="1050" dirty="0">
                <a:solidFill>
                  <a:schemeClr val="accent3">
                    <a:lumMod val="75000"/>
                  </a:schemeClr>
                </a:solidFill>
                <a:latin typeface="Arial"/>
                <a:cs typeface="Arial"/>
              </a:rPr>
              <a:t>необхідність ефективної контрацепції </a:t>
            </a:r>
            <a:r>
              <a:rPr lang="uk" sz="1050" dirty="0">
                <a:solidFill>
                  <a:srgbClr val="00549E"/>
                </a:solidFill>
                <a:latin typeface="Arial"/>
                <a:cs typeface="Arial"/>
              </a:rPr>
              <a:t>під час лікування.</a:t>
            </a:r>
            <a:endParaRPr sz="1050" dirty="0" err="1">
              <a:solidFill>
                <a:srgbClr val="00549E"/>
              </a:solidFill>
              <a:latin typeface="Arial"/>
              <a:cs typeface="Arial"/>
            </a:endParaRPr>
          </a:p>
          <a:p>
            <a:pPr marL="240665" indent="-227965" rtl="0">
              <a:lnSpc>
                <a:spcPct val="100000"/>
              </a:lnSpc>
              <a:buChar char="•"/>
              <a:tabLst>
                <a:tab pos="240665" algn="l"/>
              </a:tabLst>
            </a:pPr>
            <a:r>
              <a:rPr lang="uk" sz="1050" b="0" i="0" u="none" strike="noStrike" dirty="0">
                <a:solidFill>
                  <a:srgbClr val="FF0000"/>
                </a:solidFill>
                <a:latin typeface="Arial"/>
                <a:cs typeface="Arial"/>
              </a:rPr>
              <a:t>Зверніть увагу! </a:t>
            </a:r>
            <a:r>
              <a:rPr lang="uk" sz="1050" b="0" i="0" u="none" strike="noStrike" dirty="0">
                <a:solidFill>
                  <a:srgbClr val="00549E"/>
                </a:solidFill>
                <a:latin typeface="Arial"/>
                <a:cs typeface="Arial"/>
              </a:rPr>
              <a:t>Нагадайте пацієнтці повідомити лікаря в разі настання вагітності.</a:t>
            </a:r>
            <a:endParaRPr sz="1050" dirty="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71199" y="3403571"/>
            <a:ext cx="5218142" cy="2968426"/>
          </a:xfrm>
          <a:prstGeom prst="rect">
            <a:avLst/>
          </a:prstGeom>
        </p:spPr>
        <p:txBody>
          <a:bodyPr vert="horz" wrap="square" lIns="0" tIns="12700" rIns="0" bIns="0" rtlCol="0">
            <a:noAutofit/>
          </a:bodyPr>
          <a:lstStyle/>
          <a:p>
            <a:r>
              <a:rPr lang="uk-UA" sz="1050" dirty="0">
                <a:solidFill>
                  <a:srgbClr val="00549E"/>
                </a:solidFill>
                <a:latin typeface="Arial"/>
                <a:cs typeface="Arial"/>
              </a:rPr>
              <a:t>Відповідно до вимог Порядку здійснення </a:t>
            </a:r>
            <a:r>
              <a:rPr lang="uk-UA" sz="1050" dirty="0" err="1">
                <a:solidFill>
                  <a:srgbClr val="00549E"/>
                </a:solidFill>
                <a:latin typeface="Arial"/>
                <a:cs typeface="Arial"/>
              </a:rPr>
              <a:t>фармаконагляду</a:t>
            </a:r>
            <a:r>
              <a:rPr lang="uk-UA" sz="1050" dirty="0">
                <a:solidFill>
                  <a:srgbClr val="00549E"/>
                </a:solidFill>
                <a:latin typeface="Arial"/>
                <a:cs typeface="Arial"/>
              </a:rPr>
              <a:t>, затвердженого наказом Міністерства охорони здоров’я України від 27 грудня 2006 року № 898, зареєстрованого в Міністерстві юстиції України 29 січня 2007 року за № 73/13340, слід повідомляти про усі підозрювані побічні реакції до Державного експертного центру МОЗ України за посиланням: </a:t>
            </a:r>
            <a:r>
              <a:rPr lang="en-GB" sz="1050" dirty="0">
                <a:solidFill>
                  <a:srgbClr val="00549E"/>
                </a:solidFill>
                <a:latin typeface="Arial"/>
                <a:cs typeface="Arial"/>
              </a:rPr>
              <a:t>https://aisf.dec.gov.ua </a:t>
            </a:r>
            <a:br>
              <a:rPr lang="en-GB" sz="1050" dirty="0">
                <a:solidFill>
                  <a:srgbClr val="00549E"/>
                </a:solidFill>
                <a:latin typeface="Arial"/>
                <a:cs typeface="Arial"/>
              </a:rPr>
            </a:br>
            <a:br>
              <a:rPr lang="en-GB" sz="1050" dirty="0">
                <a:solidFill>
                  <a:srgbClr val="00549E"/>
                </a:solidFill>
                <a:latin typeface="Arial"/>
                <a:cs typeface="Arial"/>
              </a:rPr>
            </a:br>
            <a:r>
              <a:rPr lang="uk-UA" sz="1050" dirty="0">
                <a:solidFill>
                  <a:srgbClr val="00549E"/>
                </a:solidFill>
                <a:latin typeface="Arial"/>
                <a:cs typeface="Arial"/>
              </a:rPr>
              <a:t>Також інформацію щодо підозрюваних побічних реакцій ви можете надавати у відділ </a:t>
            </a:r>
            <a:r>
              <a:rPr lang="uk-UA" sz="1050" dirty="0" err="1">
                <a:solidFill>
                  <a:srgbClr val="00549E"/>
                </a:solidFill>
                <a:latin typeface="Arial"/>
                <a:cs typeface="Arial"/>
              </a:rPr>
              <a:t>фармаконагляду</a:t>
            </a:r>
            <a:r>
              <a:rPr lang="uk-UA" sz="1050" dirty="0">
                <a:solidFill>
                  <a:srgbClr val="00549E"/>
                </a:solidFill>
                <a:latin typeface="Arial"/>
                <a:cs typeface="Arial"/>
              </a:rPr>
              <a:t> за електронною </a:t>
            </a:r>
            <a:r>
              <a:rPr lang="uk-UA" sz="1050" dirty="0" err="1">
                <a:solidFill>
                  <a:srgbClr val="00549E"/>
                </a:solidFill>
                <a:latin typeface="Arial"/>
                <a:cs typeface="Arial"/>
              </a:rPr>
              <a:t>адресою</a:t>
            </a:r>
            <a:r>
              <a:rPr lang="uk-UA" sz="1050" dirty="0">
                <a:solidFill>
                  <a:srgbClr val="00549E"/>
                </a:solidFill>
                <a:latin typeface="Arial"/>
                <a:cs typeface="Arial"/>
              </a:rPr>
              <a:t>: </a:t>
            </a:r>
            <a:br>
              <a:rPr lang="uk-UA" sz="1050" dirty="0">
                <a:solidFill>
                  <a:srgbClr val="00549E"/>
                </a:solidFill>
                <a:latin typeface="Arial"/>
                <a:cs typeface="Arial"/>
              </a:rPr>
            </a:br>
            <a:r>
              <a:rPr lang="en-GB" sz="1050" dirty="0">
                <a:solidFill>
                  <a:srgbClr val="00549E"/>
                </a:solidFill>
                <a:latin typeface="Arial"/>
                <a:cs typeface="Arial"/>
              </a:rPr>
              <a:t>Pharmacovigilance-UA@sanofi.com. </a:t>
            </a:r>
            <a:br>
              <a:rPr lang="en-GB" sz="1050" dirty="0">
                <a:solidFill>
                  <a:srgbClr val="00549E"/>
                </a:solidFill>
                <a:latin typeface="Arial"/>
                <a:cs typeface="Arial"/>
              </a:rPr>
            </a:br>
            <a:r>
              <a:rPr lang="uk-UA" sz="1050" dirty="0">
                <a:solidFill>
                  <a:srgbClr val="00549E"/>
                </a:solidFill>
                <a:latin typeface="Arial"/>
                <a:cs typeface="Arial"/>
              </a:rPr>
              <a:t>Повідомляючи про будь-які підозрювані побічні реакції, </a:t>
            </a:r>
            <a:r>
              <a:rPr lang="uk-UA" sz="1050" dirty="0" err="1">
                <a:solidFill>
                  <a:srgbClr val="00549E"/>
                </a:solidFill>
                <a:latin typeface="Arial"/>
                <a:cs typeface="Arial"/>
              </a:rPr>
              <a:t>надавайте</a:t>
            </a:r>
            <a:r>
              <a:rPr lang="uk-UA" sz="1050" dirty="0">
                <a:solidFill>
                  <a:srgbClr val="00549E"/>
                </a:solidFill>
                <a:latin typeface="Arial"/>
                <a:cs typeface="Arial"/>
              </a:rPr>
              <a:t> за можливості якомога більше інформації, такої як анамнез, будь-які супутні лікарські засоби, початок виникнення симптомів, дати лікування, назви лікарських засобів та номер серії. </a:t>
            </a:r>
            <a:br>
              <a:rPr lang="uk-UA" sz="1050" dirty="0">
                <a:solidFill>
                  <a:srgbClr val="00549E"/>
                </a:solidFill>
                <a:latin typeface="Arial"/>
                <a:cs typeface="Arial"/>
              </a:rPr>
            </a:br>
            <a:br>
              <a:rPr lang="uk-UA" sz="1050" dirty="0">
                <a:solidFill>
                  <a:srgbClr val="00549E"/>
                </a:solidFill>
                <a:latin typeface="Arial"/>
                <a:cs typeface="Arial"/>
              </a:rPr>
            </a:br>
            <a:r>
              <a:rPr lang="uk-UA" sz="1050" dirty="0">
                <a:solidFill>
                  <a:srgbClr val="00549E"/>
                </a:solidFill>
                <a:latin typeface="Arial"/>
                <a:cs typeface="Arial"/>
              </a:rPr>
              <a:t>У разі виникнення будь-яких питань або потреби у додатковій інформації про лікарські засоби, будь ласка, звертайтесь у службу з питань забезпечення медичною інформацією ТОВ «Санофі-</a:t>
            </a:r>
            <a:r>
              <a:rPr lang="uk-UA" sz="1050" dirty="0" err="1">
                <a:solidFill>
                  <a:srgbClr val="00549E"/>
                </a:solidFill>
                <a:latin typeface="Arial"/>
                <a:cs typeface="Arial"/>
              </a:rPr>
              <a:t>Авентіс</a:t>
            </a:r>
            <a:r>
              <a:rPr lang="uk-UA" sz="1050" dirty="0">
                <a:solidFill>
                  <a:srgbClr val="00549E"/>
                </a:solidFill>
                <a:latin typeface="Arial"/>
                <a:cs typeface="Arial"/>
              </a:rPr>
              <a:t> Україна», Україна: </a:t>
            </a:r>
            <a:r>
              <a:rPr lang="uk-UA" sz="1050" dirty="0" err="1">
                <a:solidFill>
                  <a:srgbClr val="00549E"/>
                </a:solidFill>
                <a:latin typeface="Arial"/>
                <a:cs typeface="Arial"/>
              </a:rPr>
              <a:t>тел</a:t>
            </a:r>
            <a:r>
              <a:rPr lang="uk-UA" sz="1050" dirty="0">
                <a:solidFill>
                  <a:srgbClr val="00549E"/>
                </a:solidFill>
                <a:latin typeface="Arial"/>
                <a:cs typeface="Arial"/>
              </a:rPr>
              <a:t>: +380 44 354 20 00, </a:t>
            </a:r>
            <a:r>
              <a:rPr lang="en-GB" sz="1050" dirty="0">
                <a:solidFill>
                  <a:srgbClr val="00549E"/>
                </a:solidFill>
                <a:latin typeface="Arial"/>
                <a:cs typeface="Arial"/>
              </a:rPr>
              <a:t>e-mail: </a:t>
            </a:r>
            <a:r>
              <a:rPr lang="en-GB" sz="1050" dirty="0" err="1">
                <a:solidFill>
                  <a:srgbClr val="00549E"/>
                </a:solidFill>
                <a:latin typeface="Arial"/>
                <a:cs typeface="Arial"/>
              </a:rPr>
              <a:t>Medinfo.Ukraine</a:t>
            </a:r>
            <a:r>
              <a:rPr lang="en-GB" sz="1050" dirty="0">
                <a:solidFill>
                  <a:srgbClr val="00549E"/>
                </a:solidFill>
                <a:latin typeface="Arial"/>
                <a:cs typeface="Arial"/>
              </a:rPr>
              <a:t>@</a:t>
            </a:r>
            <a:r>
              <a:rPr lang="en-US" sz="1050" dirty="0">
                <a:solidFill>
                  <a:srgbClr val="00549E"/>
                </a:solidFill>
                <a:latin typeface="Arial"/>
                <a:cs typeface="Arial"/>
              </a:rPr>
              <a:t>sanofi.com.</a:t>
            </a:r>
            <a:endParaRPr lang="en-GB" sz="1050" dirty="0">
              <a:solidFill>
                <a:srgbClr val="00549E"/>
              </a:solidFill>
              <a:latin typeface="Arial"/>
              <a:cs typeface="Arial"/>
            </a:endParaRPr>
          </a:p>
          <a:p>
            <a:pPr marL="12700" marR="421640" rtl="0">
              <a:lnSpc>
                <a:spcPct val="100000"/>
              </a:lnSpc>
              <a:spcBef>
                <a:spcPts val="1320"/>
              </a:spcBef>
            </a:pPr>
            <a:r>
              <a:rPr lang="uk" sz="1100" b="1" i="0" u="none" strike="noStrike" dirty="0">
                <a:solidFill>
                  <a:srgbClr val="0054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Пацієнта було </a:t>
            </a:r>
            <a:r>
              <a:rPr lang="uk" sz="1100" b="1" dirty="0">
                <a:solidFill>
                  <a:srgbClr val="0054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проінформовано</a:t>
            </a:r>
            <a:r>
              <a:rPr lang="uk" sz="1100" b="1" i="0" u="none" strike="noStrike" dirty="0">
                <a:solidFill>
                  <a:srgbClr val="0054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і він розуміє зазначені ризики й переваги, пов’язані із цим лікуванням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00" dirty="0">
              <a:latin typeface="Trebuchet MS"/>
              <a:cs typeface="Trebuchet MS"/>
            </a:endParaRPr>
          </a:p>
          <a:p>
            <a:pPr marL="12700" rtl="0">
              <a:lnSpc>
                <a:spcPct val="100000"/>
              </a:lnSpc>
              <a:tabLst>
                <a:tab pos="1812289" algn="l"/>
                <a:tab pos="4638040" algn="l"/>
              </a:tabLst>
            </a:pPr>
            <a:endParaRPr lang="uk" sz="1100" b="1" i="0" u="none" strike="noStrike" dirty="0">
              <a:solidFill>
                <a:srgbClr val="00549E"/>
              </a:solidFill>
              <a:latin typeface="Arial"/>
              <a:cs typeface="Arial"/>
            </a:endParaRPr>
          </a:p>
          <a:p>
            <a:pPr marL="12700" rtl="0">
              <a:lnSpc>
                <a:spcPct val="100000"/>
              </a:lnSpc>
              <a:tabLst>
                <a:tab pos="1812289" algn="l"/>
                <a:tab pos="4638040" algn="l"/>
              </a:tabLst>
            </a:pPr>
            <a:r>
              <a:rPr lang="uk" sz="1100" b="1" i="0" u="none" strike="noStrike" dirty="0">
                <a:solidFill>
                  <a:srgbClr val="00549E"/>
                </a:solidFill>
                <a:latin typeface="Arial"/>
                <a:cs typeface="Arial"/>
              </a:rPr>
              <a:t>ПІБ лікуючого лікаря: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71199" y="6798301"/>
            <a:ext cx="2713400" cy="267694"/>
          </a:xfrm>
          <a:prstGeom prst="rect">
            <a:avLst/>
          </a:prstGeom>
        </p:spPr>
        <p:txBody>
          <a:bodyPr vert="horz" wrap="square" lIns="0" tIns="12700" rIns="0" bIns="0" rtlCol="0">
            <a:no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uk" sz="1100" b="1" i="0" u="none" strike="noStrike" dirty="0">
                <a:solidFill>
                  <a:srgbClr val="00549E"/>
                </a:solidFill>
                <a:latin typeface="Arial"/>
                <a:cs typeface="Arial"/>
              </a:rPr>
              <a:t>Підпис лікуючого лікаря: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879805" y="7147053"/>
            <a:ext cx="2409588" cy="182101"/>
          </a:xfrm>
          <a:prstGeom prst="rect">
            <a:avLst/>
          </a:prstGeom>
        </p:spPr>
        <p:txBody>
          <a:bodyPr vert="horz" wrap="square" lIns="0" tIns="12700" rIns="0" bIns="0" rtlCol="0">
            <a:no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38450" algn="l"/>
              </a:tabLst>
            </a:pPr>
            <a:r>
              <a:rPr sz="1100" b="1" u="sng" dirty="0">
                <a:solidFill>
                  <a:srgbClr val="00549E"/>
                </a:solidFill>
                <a:uFill>
                  <a:solidFill>
                    <a:srgbClr val="00B194"/>
                  </a:solidFill>
                </a:uFill>
                <a:latin typeface="Arial"/>
                <a:cs typeface="Arial"/>
              </a:rPr>
              <a:t>	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12"/>
            <a:ext cx="5346065" cy="764792"/>
          </a:xfrm>
          <a:custGeom>
            <a:avLst/>
            <a:gdLst/>
            <a:ahLst/>
            <a:cxnLst/>
            <a:rect l="l" t="t" r="r" b="b"/>
            <a:pathLst>
              <a:path w="5346065" h="779780">
                <a:moveTo>
                  <a:pt x="5346001" y="0"/>
                </a:moveTo>
                <a:lnTo>
                  <a:pt x="0" y="0"/>
                </a:lnTo>
                <a:lnTo>
                  <a:pt x="0" y="779195"/>
                </a:lnTo>
                <a:lnTo>
                  <a:pt x="5346001" y="779195"/>
                </a:lnTo>
                <a:lnTo>
                  <a:pt x="5346001" y="0"/>
                </a:lnTo>
                <a:close/>
              </a:path>
            </a:pathLst>
          </a:custGeom>
          <a:solidFill>
            <a:srgbClr val="00B19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pSp>
        <p:nvGrpSpPr>
          <p:cNvPr id="21" name="object 21"/>
          <p:cNvGrpSpPr/>
          <p:nvPr/>
        </p:nvGrpSpPr>
        <p:grpSpPr>
          <a:xfrm>
            <a:off x="4401014" y="6771932"/>
            <a:ext cx="406400" cy="212090"/>
            <a:chOff x="3870438" y="6987080"/>
            <a:chExt cx="406400" cy="212090"/>
          </a:xfrm>
        </p:grpSpPr>
        <p:pic>
          <p:nvPicPr>
            <p:cNvPr id="22" name="object 22"/>
            <p:cNvPicPr/>
            <p:nvPr/>
          </p:nvPicPr>
          <p:blipFill>
            <a:blip r:embed="rId6"/>
            <a:stretch>
              <a:fillRect/>
            </a:stretch>
          </p:blipFill>
          <p:spPr>
            <a:xfrm>
              <a:off x="4083340" y="6988688"/>
              <a:ext cx="193319" cy="209880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7"/>
            <a:stretch>
              <a:fillRect/>
            </a:stretch>
          </p:blipFill>
          <p:spPr>
            <a:xfrm>
              <a:off x="3873464" y="6987080"/>
              <a:ext cx="183235" cy="207454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3870438" y="7142866"/>
              <a:ext cx="56515" cy="55880"/>
            </a:xfrm>
            <a:custGeom>
              <a:avLst/>
              <a:gdLst/>
              <a:ahLst/>
              <a:cxnLst/>
              <a:rect l="l" t="t" r="r" b="b"/>
              <a:pathLst>
                <a:path w="56514" h="55879">
                  <a:moveTo>
                    <a:pt x="27444" y="0"/>
                  </a:moveTo>
                  <a:lnTo>
                    <a:pt x="16175" y="1910"/>
                  </a:lnTo>
                  <a:lnTo>
                    <a:pt x="7516" y="7415"/>
                  </a:lnTo>
                  <a:lnTo>
                    <a:pt x="1961" y="16175"/>
                  </a:lnTo>
                  <a:lnTo>
                    <a:pt x="0" y="27851"/>
                  </a:lnTo>
                  <a:lnTo>
                    <a:pt x="1980" y="39355"/>
                  </a:lnTo>
                  <a:lnTo>
                    <a:pt x="7667" y="48134"/>
                  </a:lnTo>
                  <a:lnTo>
                    <a:pt x="16684" y="53734"/>
                  </a:lnTo>
                  <a:lnTo>
                    <a:pt x="28651" y="55702"/>
                  </a:lnTo>
                  <a:lnTo>
                    <a:pt x="39920" y="53734"/>
                  </a:lnTo>
                  <a:lnTo>
                    <a:pt x="48579" y="48134"/>
                  </a:lnTo>
                  <a:lnTo>
                    <a:pt x="54134" y="39355"/>
                  </a:lnTo>
                  <a:lnTo>
                    <a:pt x="56095" y="27851"/>
                  </a:lnTo>
                  <a:lnTo>
                    <a:pt x="54115" y="16175"/>
                  </a:lnTo>
                  <a:lnTo>
                    <a:pt x="48428" y="7415"/>
                  </a:lnTo>
                  <a:lnTo>
                    <a:pt x="39411" y="1910"/>
                  </a:lnTo>
                  <a:lnTo>
                    <a:pt x="27444" y="0"/>
                  </a:lnTo>
                  <a:close/>
                </a:path>
              </a:pathLst>
            </a:custGeom>
            <a:solidFill>
              <a:srgbClr val="74489D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</p:grpSp>
      <p:grpSp>
        <p:nvGrpSpPr>
          <p:cNvPr id="25" name="object 25"/>
          <p:cNvGrpSpPr/>
          <p:nvPr/>
        </p:nvGrpSpPr>
        <p:grpSpPr>
          <a:xfrm>
            <a:off x="4849316" y="6701501"/>
            <a:ext cx="660400" cy="287020"/>
            <a:chOff x="4325909" y="6912010"/>
            <a:chExt cx="660400" cy="287020"/>
          </a:xfrm>
        </p:grpSpPr>
        <p:pic>
          <p:nvPicPr>
            <p:cNvPr id="26" name="object 26"/>
            <p:cNvPicPr/>
            <p:nvPr/>
          </p:nvPicPr>
          <p:blipFill>
            <a:blip r:embed="rId8"/>
            <a:stretch>
              <a:fillRect/>
            </a:stretch>
          </p:blipFill>
          <p:spPr>
            <a:xfrm>
              <a:off x="4325909" y="6988690"/>
              <a:ext cx="183629" cy="205841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9"/>
            <a:stretch>
              <a:fillRect/>
            </a:stretch>
          </p:blipFill>
          <p:spPr>
            <a:xfrm>
              <a:off x="4548289" y="6988689"/>
              <a:ext cx="203009" cy="209880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4790452" y="6912013"/>
              <a:ext cx="194310" cy="282575"/>
            </a:xfrm>
            <a:custGeom>
              <a:avLst/>
              <a:gdLst/>
              <a:ahLst/>
              <a:cxnLst/>
              <a:rect l="l" t="t" r="r" b="b"/>
              <a:pathLst>
                <a:path w="194310" h="282575">
                  <a:moveTo>
                    <a:pt x="116243" y="6413"/>
                  </a:moveTo>
                  <a:lnTo>
                    <a:pt x="82740" y="0"/>
                  </a:lnTo>
                  <a:lnTo>
                    <a:pt x="48691" y="5067"/>
                  </a:lnTo>
                  <a:lnTo>
                    <a:pt x="22593" y="20586"/>
                  </a:lnTo>
                  <a:lnTo>
                    <a:pt x="5880" y="46990"/>
                  </a:lnTo>
                  <a:lnTo>
                    <a:pt x="0" y="84747"/>
                  </a:lnTo>
                  <a:lnTo>
                    <a:pt x="0" y="279285"/>
                  </a:lnTo>
                  <a:lnTo>
                    <a:pt x="3225" y="282524"/>
                  </a:lnTo>
                  <a:lnTo>
                    <a:pt x="48831" y="282524"/>
                  </a:lnTo>
                  <a:lnTo>
                    <a:pt x="52070" y="279285"/>
                  </a:lnTo>
                  <a:lnTo>
                    <a:pt x="52070" y="125107"/>
                  </a:lnTo>
                  <a:lnTo>
                    <a:pt x="108572" y="125107"/>
                  </a:lnTo>
                  <a:lnTo>
                    <a:pt x="111391" y="121881"/>
                  </a:lnTo>
                  <a:lnTo>
                    <a:pt x="111391" y="83947"/>
                  </a:lnTo>
                  <a:lnTo>
                    <a:pt x="108572" y="80721"/>
                  </a:lnTo>
                  <a:lnTo>
                    <a:pt x="52070" y="80721"/>
                  </a:lnTo>
                  <a:lnTo>
                    <a:pt x="52070" y="76276"/>
                  </a:lnTo>
                  <a:lnTo>
                    <a:pt x="53924" y="61683"/>
                  </a:lnTo>
                  <a:lnTo>
                    <a:pt x="59677" y="51206"/>
                  </a:lnTo>
                  <a:lnTo>
                    <a:pt x="69596" y="44894"/>
                  </a:lnTo>
                  <a:lnTo>
                    <a:pt x="83947" y="42773"/>
                  </a:lnTo>
                  <a:lnTo>
                    <a:pt x="92024" y="42773"/>
                  </a:lnTo>
                  <a:lnTo>
                    <a:pt x="100711" y="44792"/>
                  </a:lnTo>
                  <a:lnTo>
                    <a:pt x="108572" y="44792"/>
                  </a:lnTo>
                  <a:lnTo>
                    <a:pt x="110591" y="41973"/>
                  </a:lnTo>
                  <a:lnTo>
                    <a:pt x="115785" y="14274"/>
                  </a:lnTo>
                  <a:lnTo>
                    <a:pt x="116243" y="12636"/>
                  </a:lnTo>
                  <a:lnTo>
                    <a:pt x="116243" y="6413"/>
                  </a:lnTo>
                  <a:close/>
                </a:path>
                <a:path w="194310" h="282575">
                  <a:moveTo>
                    <a:pt x="193725" y="83947"/>
                  </a:moveTo>
                  <a:lnTo>
                    <a:pt x="190487" y="80721"/>
                  </a:lnTo>
                  <a:lnTo>
                    <a:pt x="185648" y="80721"/>
                  </a:lnTo>
                  <a:lnTo>
                    <a:pt x="144487" y="80721"/>
                  </a:lnTo>
                  <a:lnTo>
                    <a:pt x="141249" y="83947"/>
                  </a:lnTo>
                  <a:lnTo>
                    <a:pt x="141249" y="279298"/>
                  </a:lnTo>
                  <a:lnTo>
                    <a:pt x="144487" y="282524"/>
                  </a:lnTo>
                  <a:lnTo>
                    <a:pt x="190487" y="282524"/>
                  </a:lnTo>
                  <a:lnTo>
                    <a:pt x="193725" y="279298"/>
                  </a:lnTo>
                  <a:lnTo>
                    <a:pt x="193725" y="83947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929898" y="6912080"/>
              <a:ext cx="56515" cy="55880"/>
            </a:xfrm>
            <a:custGeom>
              <a:avLst/>
              <a:gdLst/>
              <a:ahLst/>
              <a:cxnLst/>
              <a:rect l="l" t="t" r="r" b="b"/>
              <a:pathLst>
                <a:path w="56514" h="55879">
                  <a:moveTo>
                    <a:pt x="27444" y="0"/>
                  </a:moveTo>
                  <a:lnTo>
                    <a:pt x="16175" y="1910"/>
                  </a:lnTo>
                  <a:lnTo>
                    <a:pt x="7516" y="7415"/>
                  </a:lnTo>
                  <a:lnTo>
                    <a:pt x="1961" y="16175"/>
                  </a:lnTo>
                  <a:lnTo>
                    <a:pt x="0" y="27851"/>
                  </a:lnTo>
                  <a:lnTo>
                    <a:pt x="1980" y="39355"/>
                  </a:lnTo>
                  <a:lnTo>
                    <a:pt x="7667" y="48134"/>
                  </a:lnTo>
                  <a:lnTo>
                    <a:pt x="16684" y="53734"/>
                  </a:lnTo>
                  <a:lnTo>
                    <a:pt x="28651" y="55702"/>
                  </a:lnTo>
                  <a:lnTo>
                    <a:pt x="39920" y="53734"/>
                  </a:lnTo>
                  <a:lnTo>
                    <a:pt x="48579" y="48134"/>
                  </a:lnTo>
                  <a:lnTo>
                    <a:pt x="54134" y="39355"/>
                  </a:lnTo>
                  <a:lnTo>
                    <a:pt x="56095" y="27851"/>
                  </a:lnTo>
                  <a:lnTo>
                    <a:pt x="54115" y="16175"/>
                  </a:lnTo>
                  <a:lnTo>
                    <a:pt x="48428" y="7415"/>
                  </a:lnTo>
                  <a:lnTo>
                    <a:pt x="39411" y="1910"/>
                  </a:lnTo>
                  <a:lnTo>
                    <a:pt x="27444" y="0"/>
                  </a:lnTo>
                  <a:close/>
                </a:path>
              </a:pathLst>
            </a:custGeom>
            <a:solidFill>
              <a:srgbClr val="74489D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</p:grpSp>
      <p:grpSp>
        <p:nvGrpSpPr>
          <p:cNvPr id="38" name="object 38"/>
          <p:cNvGrpSpPr/>
          <p:nvPr/>
        </p:nvGrpSpPr>
        <p:grpSpPr>
          <a:xfrm>
            <a:off x="9216257" y="6835202"/>
            <a:ext cx="406400" cy="212090"/>
            <a:chOff x="9216436" y="6988521"/>
            <a:chExt cx="406400" cy="212090"/>
          </a:xfrm>
        </p:grpSpPr>
        <p:pic>
          <p:nvPicPr>
            <p:cNvPr id="39" name="object 39"/>
            <p:cNvPicPr/>
            <p:nvPr/>
          </p:nvPicPr>
          <p:blipFill>
            <a:blip r:embed="rId10"/>
            <a:stretch>
              <a:fillRect/>
            </a:stretch>
          </p:blipFill>
          <p:spPr>
            <a:xfrm>
              <a:off x="9429340" y="6990128"/>
              <a:ext cx="193319" cy="209880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11"/>
            <a:stretch>
              <a:fillRect/>
            </a:stretch>
          </p:blipFill>
          <p:spPr>
            <a:xfrm>
              <a:off x="9219463" y="6988521"/>
              <a:ext cx="183235" cy="207454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9216436" y="7144307"/>
              <a:ext cx="56515" cy="55880"/>
            </a:xfrm>
            <a:custGeom>
              <a:avLst/>
              <a:gdLst/>
              <a:ahLst/>
              <a:cxnLst/>
              <a:rect l="l" t="t" r="r" b="b"/>
              <a:pathLst>
                <a:path w="56515" h="55879">
                  <a:moveTo>
                    <a:pt x="27444" y="0"/>
                  </a:moveTo>
                  <a:lnTo>
                    <a:pt x="16175" y="1910"/>
                  </a:lnTo>
                  <a:lnTo>
                    <a:pt x="7516" y="7415"/>
                  </a:lnTo>
                  <a:lnTo>
                    <a:pt x="1961" y="16175"/>
                  </a:lnTo>
                  <a:lnTo>
                    <a:pt x="0" y="27851"/>
                  </a:lnTo>
                  <a:lnTo>
                    <a:pt x="1980" y="39355"/>
                  </a:lnTo>
                  <a:lnTo>
                    <a:pt x="7667" y="48134"/>
                  </a:lnTo>
                  <a:lnTo>
                    <a:pt x="16684" y="53734"/>
                  </a:lnTo>
                  <a:lnTo>
                    <a:pt x="28651" y="55702"/>
                  </a:lnTo>
                  <a:lnTo>
                    <a:pt x="39920" y="53734"/>
                  </a:lnTo>
                  <a:lnTo>
                    <a:pt x="48579" y="48134"/>
                  </a:lnTo>
                  <a:lnTo>
                    <a:pt x="54134" y="39355"/>
                  </a:lnTo>
                  <a:lnTo>
                    <a:pt x="56095" y="27851"/>
                  </a:lnTo>
                  <a:lnTo>
                    <a:pt x="54115" y="16175"/>
                  </a:lnTo>
                  <a:lnTo>
                    <a:pt x="48428" y="7415"/>
                  </a:lnTo>
                  <a:lnTo>
                    <a:pt x="39411" y="1910"/>
                  </a:lnTo>
                  <a:lnTo>
                    <a:pt x="27444" y="0"/>
                  </a:lnTo>
                  <a:close/>
                </a:path>
              </a:pathLst>
            </a:custGeom>
            <a:solidFill>
              <a:srgbClr val="74489D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</p:grpSp>
      <p:grpSp>
        <p:nvGrpSpPr>
          <p:cNvPr id="42" name="object 42"/>
          <p:cNvGrpSpPr/>
          <p:nvPr/>
        </p:nvGrpSpPr>
        <p:grpSpPr>
          <a:xfrm>
            <a:off x="9661801" y="6755504"/>
            <a:ext cx="660400" cy="287020"/>
            <a:chOff x="9671908" y="6913451"/>
            <a:chExt cx="660400" cy="287020"/>
          </a:xfrm>
        </p:grpSpPr>
        <p:pic>
          <p:nvPicPr>
            <p:cNvPr id="43" name="object 43"/>
            <p:cNvPicPr/>
            <p:nvPr/>
          </p:nvPicPr>
          <p:blipFill>
            <a:blip r:embed="rId12"/>
            <a:stretch>
              <a:fillRect/>
            </a:stretch>
          </p:blipFill>
          <p:spPr>
            <a:xfrm>
              <a:off x="9894289" y="6990130"/>
              <a:ext cx="203009" cy="209880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13"/>
            <a:stretch>
              <a:fillRect/>
            </a:stretch>
          </p:blipFill>
          <p:spPr>
            <a:xfrm>
              <a:off x="9671908" y="6990130"/>
              <a:ext cx="183629" cy="205841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10136442" y="6913460"/>
              <a:ext cx="194310" cy="282575"/>
            </a:xfrm>
            <a:custGeom>
              <a:avLst/>
              <a:gdLst/>
              <a:ahLst/>
              <a:cxnLst/>
              <a:rect l="l" t="t" r="r" b="b"/>
              <a:pathLst>
                <a:path w="194309" h="282575">
                  <a:moveTo>
                    <a:pt x="116243" y="6413"/>
                  </a:moveTo>
                  <a:lnTo>
                    <a:pt x="82740" y="0"/>
                  </a:lnTo>
                  <a:lnTo>
                    <a:pt x="48704" y="5067"/>
                  </a:lnTo>
                  <a:lnTo>
                    <a:pt x="22606" y="20574"/>
                  </a:lnTo>
                  <a:lnTo>
                    <a:pt x="5892" y="46990"/>
                  </a:lnTo>
                  <a:lnTo>
                    <a:pt x="0" y="84747"/>
                  </a:lnTo>
                  <a:lnTo>
                    <a:pt x="0" y="279285"/>
                  </a:lnTo>
                  <a:lnTo>
                    <a:pt x="3225" y="282524"/>
                  </a:lnTo>
                  <a:lnTo>
                    <a:pt x="48831" y="282524"/>
                  </a:lnTo>
                  <a:lnTo>
                    <a:pt x="52070" y="279285"/>
                  </a:lnTo>
                  <a:lnTo>
                    <a:pt x="52070" y="125107"/>
                  </a:lnTo>
                  <a:lnTo>
                    <a:pt x="108572" y="125107"/>
                  </a:lnTo>
                  <a:lnTo>
                    <a:pt x="111391" y="121881"/>
                  </a:lnTo>
                  <a:lnTo>
                    <a:pt x="111391" y="83947"/>
                  </a:lnTo>
                  <a:lnTo>
                    <a:pt x="108572" y="80721"/>
                  </a:lnTo>
                  <a:lnTo>
                    <a:pt x="52070" y="80721"/>
                  </a:lnTo>
                  <a:lnTo>
                    <a:pt x="52070" y="76276"/>
                  </a:lnTo>
                  <a:lnTo>
                    <a:pt x="53936" y="61671"/>
                  </a:lnTo>
                  <a:lnTo>
                    <a:pt x="59690" y="51193"/>
                  </a:lnTo>
                  <a:lnTo>
                    <a:pt x="69608" y="44881"/>
                  </a:lnTo>
                  <a:lnTo>
                    <a:pt x="83947" y="42773"/>
                  </a:lnTo>
                  <a:lnTo>
                    <a:pt x="92024" y="42773"/>
                  </a:lnTo>
                  <a:lnTo>
                    <a:pt x="100711" y="44792"/>
                  </a:lnTo>
                  <a:lnTo>
                    <a:pt x="108572" y="44792"/>
                  </a:lnTo>
                  <a:lnTo>
                    <a:pt x="110591" y="41973"/>
                  </a:lnTo>
                  <a:lnTo>
                    <a:pt x="115785" y="14274"/>
                  </a:lnTo>
                  <a:lnTo>
                    <a:pt x="116243" y="12636"/>
                  </a:lnTo>
                  <a:lnTo>
                    <a:pt x="116243" y="6413"/>
                  </a:lnTo>
                  <a:close/>
                </a:path>
                <a:path w="194309" h="282575">
                  <a:moveTo>
                    <a:pt x="193738" y="83934"/>
                  </a:moveTo>
                  <a:lnTo>
                    <a:pt x="190500" y="80708"/>
                  </a:lnTo>
                  <a:lnTo>
                    <a:pt x="185661" y="80708"/>
                  </a:lnTo>
                  <a:lnTo>
                    <a:pt x="144487" y="80708"/>
                  </a:lnTo>
                  <a:lnTo>
                    <a:pt x="141262" y="83934"/>
                  </a:lnTo>
                  <a:lnTo>
                    <a:pt x="141262" y="279285"/>
                  </a:lnTo>
                  <a:lnTo>
                    <a:pt x="144487" y="282511"/>
                  </a:lnTo>
                  <a:lnTo>
                    <a:pt x="190500" y="282511"/>
                  </a:lnTo>
                  <a:lnTo>
                    <a:pt x="193738" y="279285"/>
                  </a:lnTo>
                  <a:lnTo>
                    <a:pt x="193738" y="83934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0275899" y="6913521"/>
              <a:ext cx="56515" cy="55880"/>
            </a:xfrm>
            <a:custGeom>
              <a:avLst/>
              <a:gdLst/>
              <a:ahLst/>
              <a:cxnLst/>
              <a:rect l="l" t="t" r="r" b="b"/>
              <a:pathLst>
                <a:path w="56515" h="55879">
                  <a:moveTo>
                    <a:pt x="27444" y="0"/>
                  </a:moveTo>
                  <a:lnTo>
                    <a:pt x="16175" y="1910"/>
                  </a:lnTo>
                  <a:lnTo>
                    <a:pt x="7516" y="7415"/>
                  </a:lnTo>
                  <a:lnTo>
                    <a:pt x="1961" y="16175"/>
                  </a:lnTo>
                  <a:lnTo>
                    <a:pt x="0" y="27851"/>
                  </a:lnTo>
                  <a:lnTo>
                    <a:pt x="1980" y="39355"/>
                  </a:lnTo>
                  <a:lnTo>
                    <a:pt x="7667" y="48134"/>
                  </a:lnTo>
                  <a:lnTo>
                    <a:pt x="16684" y="53734"/>
                  </a:lnTo>
                  <a:lnTo>
                    <a:pt x="28651" y="55702"/>
                  </a:lnTo>
                  <a:lnTo>
                    <a:pt x="39920" y="53734"/>
                  </a:lnTo>
                  <a:lnTo>
                    <a:pt x="48579" y="48134"/>
                  </a:lnTo>
                  <a:lnTo>
                    <a:pt x="54134" y="39355"/>
                  </a:lnTo>
                  <a:lnTo>
                    <a:pt x="56095" y="27851"/>
                  </a:lnTo>
                  <a:lnTo>
                    <a:pt x="54115" y="16175"/>
                  </a:lnTo>
                  <a:lnTo>
                    <a:pt x="48428" y="7415"/>
                  </a:lnTo>
                  <a:lnTo>
                    <a:pt x="39411" y="1910"/>
                  </a:lnTo>
                  <a:lnTo>
                    <a:pt x="27444" y="0"/>
                  </a:lnTo>
                  <a:close/>
                </a:path>
              </a:pathLst>
            </a:custGeom>
            <a:solidFill>
              <a:srgbClr val="74489D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</p:grpSp>
      <p:sp>
        <p:nvSpPr>
          <p:cNvPr id="48" name="object 48"/>
          <p:cNvSpPr txBox="1"/>
          <p:nvPr/>
        </p:nvSpPr>
        <p:spPr>
          <a:xfrm>
            <a:off x="5693299" y="6755504"/>
            <a:ext cx="3067665" cy="482600"/>
          </a:xfrm>
          <a:prstGeom prst="rect">
            <a:avLst/>
          </a:prstGeom>
        </p:spPr>
        <p:txBody>
          <a:bodyPr vert="horz" wrap="square" lIns="0" tIns="12700" rIns="0" bIns="0" rtlCol="0">
            <a:noAutofit/>
          </a:bodyPr>
          <a:lstStyle/>
          <a:p>
            <a:pPr marL="12700" marR="5080" rtl="0">
              <a:lnSpc>
                <a:spcPct val="100000"/>
              </a:lnSpc>
              <a:spcBef>
                <a:spcPts val="100"/>
              </a:spcBef>
            </a:pPr>
            <a:r>
              <a:rPr lang="uk-UA" sz="1000" b="0" i="1" u="none" strike="noStrike" dirty="0">
                <a:solidFill>
                  <a:schemeClr val="tx1"/>
                </a:solidFill>
                <a:latin typeface="Arial"/>
                <a:cs typeface="Arial"/>
              </a:rPr>
              <a:t>Листопад</a:t>
            </a:r>
            <a:r>
              <a:rPr lang="uk" sz="1000" b="0" i="1" u="none" strike="noStrike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uk" sz="1000" b="0" i="1" u="none" strike="noStrike" dirty="0">
                <a:solidFill>
                  <a:schemeClr val="tx1"/>
                </a:solidFill>
                <a:latin typeface="Arial"/>
                <a:cs typeface="Arial"/>
              </a:rPr>
              <a:t>2024 року</a:t>
            </a:r>
            <a:br>
              <a:rPr lang="uk" sz="1000" b="0" i="1" u="none" dirty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uk" sz="1000" b="0" i="1" u="none" dirty="0">
                <a:solidFill>
                  <a:schemeClr val="tx1"/>
                </a:solidFill>
                <a:latin typeface="Arial"/>
                <a:cs typeface="Arial"/>
              </a:rPr>
              <a:t>Матеріали є навчальними і не призначені для реклами. </a:t>
            </a:r>
            <a:endParaRPr sz="10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0" name="object 18">
            <a:extLst>
              <a:ext uri="{FF2B5EF4-FFF2-40B4-BE49-F238E27FC236}">
                <a16:creationId xmlns:a16="http://schemas.microsoft.com/office/drawing/2014/main" id="{41DE06CA-F9CA-7A63-8E0C-CA8D4B2B769A}"/>
              </a:ext>
            </a:extLst>
          </p:cNvPr>
          <p:cNvSpPr txBox="1"/>
          <p:nvPr/>
        </p:nvSpPr>
        <p:spPr>
          <a:xfrm>
            <a:off x="2091511" y="6778180"/>
            <a:ext cx="2097546" cy="182101"/>
          </a:xfrm>
          <a:prstGeom prst="rect">
            <a:avLst/>
          </a:prstGeom>
        </p:spPr>
        <p:txBody>
          <a:bodyPr vert="horz" wrap="square" lIns="0" tIns="12700" rIns="0" bIns="0" rtlCol="0">
            <a:no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38450" algn="l"/>
              </a:tabLst>
            </a:pPr>
            <a:r>
              <a:rPr sz="1100" b="1" u="sng" dirty="0">
                <a:solidFill>
                  <a:srgbClr val="00549E"/>
                </a:solidFill>
                <a:uFill>
                  <a:solidFill>
                    <a:srgbClr val="00B194"/>
                  </a:solidFill>
                </a:uFill>
                <a:latin typeface="Arial"/>
                <a:cs typeface="Arial"/>
              </a:rPr>
              <a:t>	</a:t>
            </a:r>
            <a:endParaRPr sz="1100" dirty="0">
              <a:latin typeface="Arial"/>
              <a:cs typeface="Arial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/>
          <a:stretch>
            <a:fillRect/>
          </a:stretch>
        </p:blipFill>
        <p:spPr>
          <a:xfrm>
            <a:off x="395253" y="2709279"/>
            <a:ext cx="548246" cy="467995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418299" y="2660579"/>
            <a:ext cx="3560445" cy="1412240"/>
          </a:xfrm>
          <a:prstGeom prst="rect">
            <a:avLst/>
          </a:prstGeom>
        </p:spPr>
        <p:txBody>
          <a:bodyPr vert="horz" wrap="square" lIns="0" tIns="12700" rIns="0" bIns="0" rtlCol="0">
            <a:no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uk" sz="1000" b="0" i="0" u="none" strike="noStrike" dirty="0">
                <a:solidFill>
                  <a:srgbClr val="00B194"/>
                </a:solidFill>
                <a:latin typeface="Arial"/>
                <a:cs typeface="Arial"/>
              </a:rPr>
              <a:t>Інфекції / серйозні інфекції</a:t>
            </a:r>
            <a:endParaRPr sz="1000" dirty="0">
              <a:latin typeface="Arial"/>
              <a:cs typeface="Arial"/>
            </a:endParaRPr>
          </a:p>
          <a:p>
            <a:pPr marL="240665" indent="-227965" rtl="0">
              <a:lnSpc>
                <a:spcPct val="100000"/>
              </a:lnSpc>
              <a:spcBef>
                <a:spcPts val="20"/>
              </a:spcBef>
              <a:buClr>
                <a:srgbClr val="00B194"/>
              </a:buClr>
              <a:buSzPct val="109090"/>
              <a:buFont typeface="Arial"/>
              <a:buChar char="□"/>
              <a:tabLst>
                <a:tab pos="240665" algn="l"/>
              </a:tabLst>
            </a:pPr>
            <a:r>
              <a:rPr lang="uk" sz="1000" b="0" i="0" u="none" strike="noStrike" dirty="0">
                <a:solidFill>
                  <a:srgbClr val="636466"/>
                </a:solidFill>
                <a:latin typeface="Arial"/>
                <a:cs typeface="Arial"/>
              </a:rPr>
              <a:t>Ризик серйозних опортуністичних інфекцій</a:t>
            </a:r>
            <a:endParaRPr sz="1000" dirty="0">
              <a:latin typeface="Arial"/>
              <a:cs typeface="Arial"/>
            </a:endParaRPr>
          </a:p>
          <a:p>
            <a:pPr marL="241300" marR="17780" indent="-228600" rtl="0">
              <a:lnSpc>
                <a:spcPts val="1320"/>
              </a:lnSpc>
              <a:spcBef>
                <a:spcPts val="140"/>
              </a:spcBef>
              <a:buClr>
                <a:srgbClr val="00B194"/>
              </a:buClr>
              <a:buSzPct val="109090"/>
              <a:buFont typeface="Arial"/>
              <a:buChar char="□"/>
              <a:tabLst>
                <a:tab pos="241300" algn="l"/>
              </a:tabLst>
            </a:pPr>
            <a:r>
              <a:rPr lang="uk" sz="1000" b="0" i="0" u="none" strike="noStrike" dirty="0">
                <a:solidFill>
                  <a:srgbClr val="636466"/>
                </a:solidFill>
                <a:latin typeface="Arial"/>
                <a:cs typeface="Arial"/>
              </a:rPr>
              <a:t>Необхідно негайно звернутися до лікаря в разі появи ознак або симптомів інфекції, а також якщо пацієнт приймає інші ліки, що впливають на імунну систему</a:t>
            </a:r>
            <a:endParaRPr sz="1000" dirty="0">
              <a:latin typeface="Arial"/>
              <a:cs typeface="Arial"/>
            </a:endParaRPr>
          </a:p>
          <a:p>
            <a:pPr marL="241300" marR="5080" indent="-228600" rtl="0">
              <a:lnSpc>
                <a:spcPts val="1320"/>
              </a:lnSpc>
              <a:spcBef>
                <a:spcPts val="120"/>
              </a:spcBef>
              <a:buClr>
                <a:srgbClr val="00B194"/>
              </a:buClr>
              <a:buSzPct val="109090"/>
              <a:buFont typeface="Arial"/>
              <a:buChar char="□"/>
              <a:tabLst>
                <a:tab pos="241300" algn="l"/>
              </a:tabLst>
            </a:pPr>
            <a:r>
              <a:rPr lang="uk" sz="1000" b="0" i="0" u="none" strike="noStrike" dirty="0">
                <a:solidFill>
                  <a:srgbClr val="636466"/>
                </a:solidFill>
                <a:latin typeface="Arial"/>
                <a:cs typeface="Arial"/>
              </a:rPr>
              <a:t>Розгляньте можливість процедури прискореного виведення в разі серйозної інфекції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749369" y="1126303"/>
            <a:ext cx="344170" cy="754380"/>
          </a:xfrm>
          <a:custGeom>
            <a:avLst/>
            <a:gdLst/>
            <a:ahLst/>
            <a:cxnLst/>
            <a:rect l="l" t="t" r="r" b="b"/>
            <a:pathLst>
              <a:path w="344170" h="754380">
                <a:moveTo>
                  <a:pt x="152539" y="638810"/>
                </a:moveTo>
                <a:lnTo>
                  <a:pt x="139204" y="638810"/>
                </a:lnTo>
                <a:lnTo>
                  <a:pt x="134086" y="645160"/>
                </a:lnTo>
                <a:lnTo>
                  <a:pt x="138341" y="750570"/>
                </a:lnTo>
                <a:lnTo>
                  <a:pt x="143624" y="754380"/>
                </a:lnTo>
                <a:lnTo>
                  <a:pt x="157086" y="754380"/>
                </a:lnTo>
                <a:lnTo>
                  <a:pt x="162191" y="749300"/>
                </a:lnTo>
                <a:lnTo>
                  <a:pt x="157975" y="643890"/>
                </a:lnTo>
                <a:lnTo>
                  <a:pt x="152539" y="638810"/>
                </a:lnTo>
                <a:close/>
              </a:path>
              <a:path w="344170" h="754380">
                <a:moveTo>
                  <a:pt x="289907" y="242570"/>
                </a:moveTo>
                <a:lnTo>
                  <a:pt x="244715" y="242570"/>
                </a:lnTo>
                <a:lnTo>
                  <a:pt x="253034" y="245110"/>
                </a:lnTo>
                <a:lnTo>
                  <a:pt x="258325" y="247650"/>
                </a:lnTo>
                <a:lnTo>
                  <a:pt x="260299" y="248920"/>
                </a:lnTo>
                <a:lnTo>
                  <a:pt x="260832" y="250190"/>
                </a:lnTo>
                <a:lnTo>
                  <a:pt x="262051" y="250190"/>
                </a:lnTo>
                <a:lnTo>
                  <a:pt x="273327" y="259080"/>
                </a:lnTo>
                <a:lnTo>
                  <a:pt x="284267" y="270510"/>
                </a:lnTo>
                <a:lnTo>
                  <a:pt x="292459" y="281940"/>
                </a:lnTo>
                <a:lnTo>
                  <a:pt x="295490" y="292100"/>
                </a:lnTo>
                <a:lnTo>
                  <a:pt x="292334" y="312420"/>
                </a:lnTo>
                <a:lnTo>
                  <a:pt x="285115" y="345440"/>
                </a:lnTo>
                <a:lnTo>
                  <a:pt x="275867" y="382270"/>
                </a:lnTo>
                <a:lnTo>
                  <a:pt x="266623" y="416560"/>
                </a:lnTo>
                <a:lnTo>
                  <a:pt x="264245" y="429260"/>
                </a:lnTo>
                <a:lnTo>
                  <a:pt x="264201" y="443230"/>
                </a:lnTo>
                <a:lnTo>
                  <a:pt x="266466" y="455930"/>
                </a:lnTo>
                <a:lnTo>
                  <a:pt x="271018" y="467360"/>
                </a:lnTo>
                <a:lnTo>
                  <a:pt x="305206" y="539750"/>
                </a:lnTo>
                <a:lnTo>
                  <a:pt x="309490" y="551180"/>
                </a:lnTo>
                <a:lnTo>
                  <a:pt x="311272" y="563880"/>
                </a:lnTo>
                <a:lnTo>
                  <a:pt x="310580" y="576580"/>
                </a:lnTo>
                <a:lnTo>
                  <a:pt x="307441" y="588010"/>
                </a:lnTo>
                <a:lnTo>
                  <a:pt x="251879" y="701040"/>
                </a:lnTo>
                <a:lnTo>
                  <a:pt x="251510" y="701040"/>
                </a:lnTo>
                <a:lnTo>
                  <a:pt x="244868" y="748030"/>
                </a:lnTo>
                <a:lnTo>
                  <a:pt x="249402" y="754380"/>
                </a:lnTo>
                <a:lnTo>
                  <a:pt x="263486" y="754380"/>
                </a:lnTo>
                <a:lnTo>
                  <a:pt x="268592" y="750570"/>
                </a:lnTo>
                <a:lnTo>
                  <a:pt x="274701" y="708660"/>
                </a:lnTo>
                <a:lnTo>
                  <a:pt x="329260" y="598170"/>
                </a:lnTo>
                <a:lnTo>
                  <a:pt x="333950" y="580390"/>
                </a:lnTo>
                <a:lnTo>
                  <a:pt x="335081" y="562610"/>
                </a:lnTo>
                <a:lnTo>
                  <a:pt x="332676" y="546100"/>
                </a:lnTo>
                <a:lnTo>
                  <a:pt x="326758" y="529590"/>
                </a:lnTo>
                <a:lnTo>
                  <a:pt x="292582" y="457200"/>
                </a:lnTo>
                <a:lnTo>
                  <a:pt x="289530" y="449580"/>
                </a:lnTo>
                <a:lnTo>
                  <a:pt x="288009" y="440690"/>
                </a:lnTo>
                <a:lnTo>
                  <a:pt x="288037" y="431800"/>
                </a:lnTo>
                <a:lnTo>
                  <a:pt x="289636" y="422910"/>
                </a:lnTo>
                <a:lnTo>
                  <a:pt x="298123" y="391160"/>
                </a:lnTo>
                <a:lnTo>
                  <a:pt x="307725" y="353060"/>
                </a:lnTo>
                <a:lnTo>
                  <a:pt x="315716" y="317500"/>
                </a:lnTo>
                <a:lnTo>
                  <a:pt x="319366" y="293370"/>
                </a:lnTo>
                <a:lnTo>
                  <a:pt x="314105" y="271780"/>
                </a:lnTo>
                <a:lnTo>
                  <a:pt x="300934" y="254000"/>
                </a:lnTo>
                <a:lnTo>
                  <a:pt x="289907" y="242570"/>
                </a:lnTo>
                <a:close/>
              </a:path>
              <a:path w="344170" h="754380">
                <a:moveTo>
                  <a:pt x="247130" y="218440"/>
                </a:moveTo>
                <a:lnTo>
                  <a:pt x="197128" y="234950"/>
                </a:lnTo>
                <a:lnTo>
                  <a:pt x="165061" y="267970"/>
                </a:lnTo>
                <a:lnTo>
                  <a:pt x="133500" y="317500"/>
                </a:lnTo>
                <a:lnTo>
                  <a:pt x="102552" y="384810"/>
                </a:lnTo>
                <a:lnTo>
                  <a:pt x="77520" y="407670"/>
                </a:lnTo>
                <a:lnTo>
                  <a:pt x="46636" y="444500"/>
                </a:lnTo>
                <a:lnTo>
                  <a:pt x="31072" y="480060"/>
                </a:lnTo>
                <a:lnTo>
                  <a:pt x="26135" y="515620"/>
                </a:lnTo>
                <a:lnTo>
                  <a:pt x="27021" y="528320"/>
                </a:lnTo>
                <a:lnTo>
                  <a:pt x="45600" y="574040"/>
                </a:lnTo>
                <a:lnTo>
                  <a:pt x="74510" y="599440"/>
                </a:lnTo>
                <a:lnTo>
                  <a:pt x="118557" y="618490"/>
                </a:lnTo>
                <a:lnTo>
                  <a:pt x="147231" y="624840"/>
                </a:lnTo>
                <a:lnTo>
                  <a:pt x="153263" y="619760"/>
                </a:lnTo>
                <a:lnTo>
                  <a:pt x="155003" y="607060"/>
                </a:lnTo>
                <a:lnTo>
                  <a:pt x="150418" y="600710"/>
                </a:lnTo>
                <a:lnTo>
                  <a:pt x="143891" y="599440"/>
                </a:lnTo>
                <a:lnTo>
                  <a:pt x="138614" y="599440"/>
                </a:lnTo>
                <a:lnTo>
                  <a:pt x="125337" y="595630"/>
                </a:lnTo>
                <a:lnTo>
                  <a:pt x="87363" y="579120"/>
                </a:lnTo>
                <a:lnTo>
                  <a:pt x="57434" y="547370"/>
                </a:lnTo>
                <a:lnTo>
                  <a:pt x="50033" y="515620"/>
                </a:lnTo>
                <a:lnTo>
                  <a:pt x="50641" y="504190"/>
                </a:lnTo>
                <a:lnTo>
                  <a:pt x="61226" y="467360"/>
                </a:lnTo>
                <a:lnTo>
                  <a:pt x="83433" y="435610"/>
                </a:lnTo>
                <a:lnTo>
                  <a:pt x="122008" y="398780"/>
                </a:lnTo>
                <a:lnTo>
                  <a:pt x="123037" y="397510"/>
                </a:lnTo>
                <a:lnTo>
                  <a:pt x="123698" y="396240"/>
                </a:lnTo>
                <a:lnTo>
                  <a:pt x="158927" y="321310"/>
                </a:lnTo>
                <a:lnTo>
                  <a:pt x="189753" y="275590"/>
                </a:lnTo>
                <a:lnTo>
                  <a:pt x="215041" y="251460"/>
                </a:lnTo>
                <a:lnTo>
                  <a:pt x="233654" y="242570"/>
                </a:lnTo>
                <a:lnTo>
                  <a:pt x="289907" y="242570"/>
                </a:lnTo>
                <a:lnTo>
                  <a:pt x="286232" y="238760"/>
                </a:lnTo>
                <a:lnTo>
                  <a:pt x="276377" y="231140"/>
                </a:lnTo>
                <a:lnTo>
                  <a:pt x="270867" y="227330"/>
                </a:lnTo>
                <a:lnTo>
                  <a:pt x="261004" y="222250"/>
                </a:lnTo>
                <a:lnTo>
                  <a:pt x="247130" y="218440"/>
                </a:lnTo>
                <a:close/>
              </a:path>
              <a:path w="344170" h="754380">
                <a:moveTo>
                  <a:pt x="94843" y="521970"/>
                </a:moveTo>
                <a:lnTo>
                  <a:pt x="88773" y="527050"/>
                </a:lnTo>
                <a:lnTo>
                  <a:pt x="87020" y="539750"/>
                </a:lnTo>
                <a:lnTo>
                  <a:pt x="91605" y="546100"/>
                </a:lnTo>
                <a:lnTo>
                  <a:pt x="98120" y="547370"/>
                </a:lnTo>
                <a:lnTo>
                  <a:pt x="105522" y="547370"/>
                </a:lnTo>
                <a:lnTo>
                  <a:pt x="112612" y="548640"/>
                </a:lnTo>
                <a:lnTo>
                  <a:pt x="125895" y="548640"/>
                </a:lnTo>
                <a:lnTo>
                  <a:pt x="165138" y="542290"/>
                </a:lnTo>
                <a:lnTo>
                  <a:pt x="192793" y="527050"/>
                </a:lnTo>
                <a:lnTo>
                  <a:pt x="196041" y="523240"/>
                </a:lnTo>
                <a:lnTo>
                  <a:pt x="101320" y="523240"/>
                </a:lnTo>
                <a:lnTo>
                  <a:pt x="94843" y="521970"/>
                </a:lnTo>
                <a:close/>
              </a:path>
              <a:path w="344170" h="754380">
                <a:moveTo>
                  <a:pt x="245808" y="292100"/>
                </a:moveTo>
                <a:lnTo>
                  <a:pt x="239280" y="293370"/>
                </a:lnTo>
                <a:lnTo>
                  <a:pt x="232689" y="293370"/>
                </a:lnTo>
                <a:lnTo>
                  <a:pt x="227634" y="299720"/>
                </a:lnTo>
                <a:lnTo>
                  <a:pt x="228015" y="306070"/>
                </a:lnTo>
                <a:lnTo>
                  <a:pt x="228263" y="317500"/>
                </a:lnTo>
                <a:lnTo>
                  <a:pt x="228300" y="322580"/>
                </a:lnTo>
                <a:lnTo>
                  <a:pt x="226947" y="360680"/>
                </a:lnTo>
                <a:lnTo>
                  <a:pt x="220355" y="412750"/>
                </a:lnTo>
                <a:lnTo>
                  <a:pt x="205105" y="466090"/>
                </a:lnTo>
                <a:lnTo>
                  <a:pt x="171791" y="513080"/>
                </a:lnTo>
                <a:lnTo>
                  <a:pt x="143531" y="523240"/>
                </a:lnTo>
                <a:lnTo>
                  <a:pt x="196041" y="523240"/>
                </a:lnTo>
                <a:lnTo>
                  <a:pt x="227012" y="476250"/>
                </a:lnTo>
                <a:lnTo>
                  <a:pt x="243522" y="419100"/>
                </a:lnTo>
                <a:lnTo>
                  <a:pt x="250715" y="364490"/>
                </a:lnTo>
                <a:lnTo>
                  <a:pt x="252267" y="322580"/>
                </a:lnTo>
                <a:lnTo>
                  <a:pt x="251853" y="304800"/>
                </a:lnTo>
                <a:lnTo>
                  <a:pt x="251498" y="297180"/>
                </a:lnTo>
                <a:lnTo>
                  <a:pt x="245808" y="292100"/>
                </a:lnTo>
                <a:close/>
              </a:path>
              <a:path w="344170" h="754380">
                <a:moveTo>
                  <a:pt x="12217" y="330200"/>
                </a:moveTo>
                <a:lnTo>
                  <a:pt x="1358" y="337820"/>
                </a:lnTo>
                <a:lnTo>
                  <a:pt x="0" y="345440"/>
                </a:lnTo>
                <a:lnTo>
                  <a:pt x="24599" y="381000"/>
                </a:lnTo>
                <a:lnTo>
                  <a:pt x="28130" y="383540"/>
                </a:lnTo>
                <a:lnTo>
                  <a:pt x="35979" y="383540"/>
                </a:lnTo>
                <a:lnTo>
                  <a:pt x="39484" y="381000"/>
                </a:lnTo>
                <a:lnTo>
                  <a:pt x="41757" y="378460"/>
                </a:lnTo>
                <a:lnTo>
                  <a:pt x="63439" y="350520"/>
                </a:lnTo>
                <a:lnTo>
                  <a:pt x="32740" y="350520"/>
                </a:lnTo>
                <a:lnTo>
                  <a:pt x="19659" y="331470"/>
                </a:lnTo>
                <a:lnTo>
                  <a:pt x="12217" y="330200"/>
                </a:lnTo>
                <a:close/>
              </a:path>
              <a:path w="344170" h="754380">
                <a:moveTo>
                  <a:pt x="54914" y="330200"/>
                </a:moveTo>
                <a:lnTo>
                  <a:pt x="47434" y="331470"/>
                </a:lnTo>
                <a:lnTo>
                  <a:pt x="43446" y="336550"/>
                </a:lnTo>
                <a:lnTo>
                  <a:pt x="32740" y="350520"/>
                </a:lnTo>
                <a:lnTo>
                  <a:pt x="63439" y="350520"/>
                </a:lnTo>
                <a:lnTo>
                  <a:pt x="66395" y="346710"/>
                </a:lnTo>
                <a:lnTo>
                  <a:pt x="65392" y="339090"/>
                </a:lnTo>
                <a:lnTo>
                  <a:pt x="54914" y="330200"/>
                </a:lnTo>
                <a:close/>
              </a:path>
              <a:path w="344170" h="754380">
                <a:moveTo>
                  <a:pt x="269279" y="116840"/>
                </a:moveTo>
                <a:lnTo>
                  <a:pt x="245402" y="116840"/>
                </a:lnTo>
                <a:lnTo>
                  <a:pt x="244309" y="179070"/>
                </a:lnTo>
                <a:lnTo>
                  <a:pt x="274240" y="210820"/>
                </a:lnTo>
                <a:lnTo>
                  <a:pt x="323113" y="232410"/>
                </a:lnTo>
                <a:lnTo>
                  <a:pt x="332193" y="232410"/>
                </a:lnTo>
                <a:lnTo>
                  <a:pt x="338759" y="228600"/>
                </a:lnTo>
                <a:lnTo>
                  <a:pt x="341579" y="224790"/>
                </a:lnTo>
                <a:lnTo>
                  <a:pt x="342392" y="219710"/>
                </a:lnTo>
                <a:lnTo>
                  <a:pt x="343229" y="205740"/>
                </a:lnTo>
                <a:lnTo>
                  <a:pt x="319595" y="205740"/>
                </a:lnTo>
                <a:lnTo>
                  <a:pt x="299909" y="196850"/>
                </a:lnTo>
                <a:lnTo>
                  <a:pt x="284586" y="189230"/>
                </a:lnTo>
                <a:lnTo>
                  <a:pt x="273938" y="181610"/>
                </a:lnTo>
                <a:lnTo>
                  <a:pt x="268274" y="175260"/>
                </a:lnTo>
                <a:lnTo>
                  <a:pt x="269279" y="116840"/>
                </a:lnTo>
                <a:close/>
              </a:path>
              <a:path w="344170" h="754380">
                <a:moveTo>
                  <a:pt x="285485" y="22860"/>
                </a:moveTo>
                <a:lnTo>
                  <a:pt x="223053" y="22860"/>
                </a:lnTo>
                <a:lnTo>
                  <a:pt x="250101" y="29210"/>
                </a:lnTo>
                <a:lnTo>
                  <a:pt x="263312" y="35560"/>
                </a:lnTo>
                <a:lnTo>
                  <a:pt x="292696" y="73660"/>
                </a:lnTo>
                <a:lnTo>
                  <a:pt x="308063" y="116840"/>
                </a:lnTo>
                <a:lnTo>
                  <a:pt x="319523" y="184150"/>
                </a:lnTo>
                <a:lnTo>
                  <a:pt x="319595" y="205740"/>
                </a:lnTo>
                <a:lnTo>
                  <a:pt x="343229" y="205740"/>
                </a:lnTo>
                <a:lnTo>
                  <a:pt x="341845" y="165100"/>
                </a:lnTo>
                <a:lnTo>
                  <a:pt x="333423" y="119380"/>
                </a:lnTo>
                <a:lnTo>
                  <a:pt x="314667" y="64770"/>
                </a:lnTo>
                <a:lnTo>
                  <a:pt x="291550" y="27940"/>
                </a:lnTo>
                <a:lnTo>
                  <a:pt x="285485" y="22860"/>
                </a:lnTo>
                <a:close/>
              </a:path>
              <a:path w="344170" h="754380">
                <a:moveTo>
                  <a:pt x="225323" y="0"/>
                </a:moveTo>
                <a:lnTo>
                  <a:pt x="173096" y="6350"/>
                </a:lnTo>
                <a:lnTo>
                  <a:pt x="136135" y="27940"/>
                </a:lnTo>
                <a:lnTo>
                  <a:pt x="110067" y="81280"/>
                </a:lnTo>
                <a:lnTo>
                  <a:pt x="109549" y="106680"/>
                </a:lnTo>
                <a:lnTo>
                  <a:pt x="115176" y="133350"/>
                </a:lnTo>
                <a:lnTo>
                  <a:pt x="130008" y="162560"/>
                </a:lnTo>
                <a:lnTo>
                  <a:pt x="151255" y="185420"/>
                </a:lnTo>
                <a:lnTo>
                  <a:pt x="176928" y="199390"/>
                </a:lnTo>
                <a:lnTo>
                  <a:pt x="205041" y="204470"/>
                </a:lnTo>
                <a:lnTo>
                  <a:pt x="214604" y="204470"/>
                </a:lnTo>
                <a:lnTo>
                  <a:pt x="225831" y="201930"/>
                </a:lnTo>
                <a:lnTo>
                  <a:pt x="230060" y="195580"/>
                </a:lnTo>
                <a:lnTo>
                  <a:pt x="227584" y="182880"/>
                </a:lnTo>
                <a:lnTo>
                  <a:pt x="223384" y="180340"/>
                </a:lnTo>
                <a:lnTo>
                  <a:pt x="214845" y="180340"/>
                </a:lnTo>
                <a:lnTo>
                  <a:pt x="191333" y="179070"/>
                </a:lnTo>
                <a:lnTo>
                  <a:pt x="150734" y="149860"/>
                </a:lnTo>
                <a:lnTo>
                  <a:pt x="134408" y="113030"/>
                </a:lnTo>
                <a:lnTo>
                  <a:pt x="132962" y="99060"/>
                </a:lnTo>
                <a:lnTo>
                  <a:pt x="133412" y="86360"/>
                </a:lnTo>
                <a:lnTo>
                  <a:pt x="135712" y="74930"/>
                </a:lnTo>
                <a:lnTo>
                  <a:pt x="165383" y="74930"/>
                </a:lnTo>
                <a:lnTo>
                  <a:pt x="162652" y="72390"/>
                </a:lnTo>
                <a:lnTo>
                  <a:pt x="156333" y="62230"/>
                </a:lnTo>
                <a:lnTo>
                  <a:pt x="152591" y="53340"/>
                </a:lnTo>
                <a:lnTo>
                  <a:pt x="150761" y="46990"/>
                </a:lnTo>
                <a:lnTo>
                  <a:pt x="155510" y="41910"/>
                </a:lnTo>
                <a:lnTo>
                  <a:pt x="160691" y="38100"/>
                </a:lnTo>
                <a:lnTo>
                  <a:pt x="166308" y="35560"/>
                </a:lnTo>
                <a:lnTo>
                  <a:pt x="172542" y="33020"/>
                </a:lnTo>
                <a:lnTo>
                  <a:pt x="172999" y="31750"/>
                </a:lnTo>
                <a:lnTo>
                  <a:pt x="173329" y="31750"/>
                </a:lnTo>
                <a:lnTo>
                  <a:pt x="180460" y="29210"/>
                </a:lnTo>
                <a:lnTo>
                  <a:pt x="198437" y="25400"/>
                </a:lnTo>
                <a:lnTo>
                  <a:pt x="223053" y="22860"/>
                </a:lnTo>
                <a:lnTo>
                  <a:pt x="285485" y="22860"/>
                </a:lnTo>
                <a:lnTo>
                  <a:pt x="276388" y="15240"/>
                </a:lnTo>
                <a:lnTo>
                  <a:pt x="258889" y="6350"/>
                </a:lnTo>
                <a:lnTo>
                  <a:pt x="225323" y="0"/>
                </a:lnTo>
                <a:close/>
              </a:path>
              <a:path w="344170" h="754380">
                <a:moveTo>
                  <a:pt x="221284" y="179070"/>
                </a:moveTo>
                <a:lnTo>
                  <a:pt x="214845" y="180340"/>
                </a:lnTo>
                <a:lnTo>
                  <a:pt x="223384" y="180340"/>
                </a:lnTo>
                <a:lnTo>
                  <a:pt x="221284" y="179070"/>
                </a:lnTo>
                <a:close/>
              </a:path>
              <a:path w="344170" h="754380">
                <a:moveTo>
                  <a:pt x="165383" y="74930"/>
                </a:moveTo>
                <a:lnTo>
                  <a:pt x="135712" y="74930"/>
                </a:lnTo>
                <a:lnTo>
                  <a:pt x="139679" y="81280"/>
                </a:lnTo>
                <a:lnTo>
                  <a:pt x="170978" y="109220"/>
                </a:lnTo>
                <a:lnTo>
                  <a:pt x="220941" y="119380"/>
                </a:lnTo>
                <a:lnTo>
                  <a:pt x="228650" y="119380"/>
                </a:lnTo>
                <a:lnTo>
                  <a:pt x="245402" y="116840"/>
                </a:lnTo>
                <a:lnTo>
                  <a:pt x="269279" y="116840"/>
                </a:lnTo>
                <a:lnTo>
                  <a:pt x="269519" y="102870"/>
                </a:lnTo>
                <a:lnTo>
                  <a:pt x="269278" y="102870"/>
                </a:lnTo>
                <a:lnTo>
                  <a:pt x="269036" y="100330"/>
                </a:lnTo>
                <a:lnTo>
                  <a:pt x="268706" y="99060"/>
                </a:lnTo>
                <a:lnTo>
                  <a:pt x="268211" y="97790"/>
                </a:lnTo>
                <a:lnTo>
                  <a:pt x="267512" y="96520"/>
                </a:lnTo>
                <a:lnTo>
                  <a:pt x="266395" y="95250"/>
                </a:lnTo>
                <a:lnTo>
                  <a:pt x="229319" y="95250"/>
                </a:lnTo>
                <a:lnTo>
                  <a:pt x="206816" y="93980"/>
                </a:lnTo>
                <a:lnTo>
                  <a:pt x="187756" y="90170"/>
                </a:lnTo>
                <a:lnTo>
                  <a:pt x="172212" y="81280"/>
                </a:lnTo>
                <a:lnTo>
                  <a:pt x="165383" y="74930"/>
                </a:lnTo>
                <a:close/>
              </a:path>
              <a:path w="344170" h="754380">
                <a:moveTo>
                  <a:pt x="260172" y="91440"/>
                </a:moveTo>
                <a:lnTo>
                  <a:pt x="255193" y="91440"/>
                </a:lnTo>
                <a:lnTo>
                  <a:pt x="229319" y="95250"/>
                </a:lnTo>
                <a:lnTo>
                  <a:pt x="265506" y="95250"/>
                </a:lnTo>
                <a:lnTo>
                  <a:pt x="264223" y="93980"/>
                </a:lnTo>
                <a:lnTo>
                  <a:pt x="263677" y="93980"/>
                </a:lnTo>
                <a:lnTo>
                  <a:pt x="262750" y="92710"/>
                </a:lnTo>
                <a:lnTo>
                  <a:pt x="261785" y="92710"/>
                </a:lnTo>
                <a:lnTo>
                  <a:pt x="260172" y="91440"/>
                </a:lnTo>
                <a:close/>
              </a:path>
            </a:pathLst>
          </a:custGeom>
          <a:solidFill>
            <a:srgbClr val="00B194"/>
          </a:solidFill>
        </p:spPr>
        <p:txBody>
          <a:bodyPr wrap="square" lIns="0" tIns="0" rIns="0" bIns="0" rtlCol="0">
            <a:noAutofit/>
          </a:bodyPr>
          <a:lstStyle/>
          <a:p>
            <a:endParaRPr sz="1600"/>
          </a:p>
        </p:txBody>
      </p:sp>
      <p:sp>
        <p:nvSpPr>
          <p:cNvPr id="5" name="object 5"/>
          <p:cNvSpPr txBox="1"/>
          <p:nvPr/>
        </p:nvSpPr>
        <p:spPr>
          <a:xfrm>
            <a:off x="6503300" y="1112305"/>
            <a:ext cx="3700144" cy="360680"/>
          </a:xfrm>
          <a:prstGeom prst="rect">
            <a:avLst/>
          </a:prstGeom>
        </p:spPr>
        <p:txBody>
          <a:bodyPr vert="horz" wrap="square" lIns="0" tIns="12700" rIns="0" bIns="0" rtlCol="0">
            <a:noAutofit/>
          </a:bodyPr>
          <a:lstStyle/>
          <a:p>
            <a:pPr marL="12700" marR="5080" rtl="0">
              <a:lnSpc>
                <a:spcPct val="100000"/>
              </a:lnSpc>
              <a:spcBef>
                <a:spcPts val="100"/>
              </a:spcBef>
            </a:pPr>
            <a:r>
              <a:rPr lang="uk" sz="1000" b="0" i="0" u="none" strike="noStrike" dirty="0">
                <a:solidFill>
                  <a:srgbClr val="00B194"/>
                </a:solidFill>
                <a:latin typeface="Arial"/>
                <a:cs typeface="Arial"/>
              </a:rPr>
              <a:t>Для жінок з репродуктивним потенціалом та підлітків:</a:t>
            </a:r>
            <a:endParaRPr sz="1000" strike="sngStrike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503298" y="1344839"/>
            <a:ext cx="4025001" cy="5484585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/>
          <a:p>
            <a:pPr marL="240665" indent="-227965" rtl="0">
              <a:lnSpc>
                <a:spcPct val="100000"/>
              </a:lnSpc>
              <a:buClr>
                <a:srgbClr val="00B194"/>
              </a:buClr>
              <a:buSzPct val="109090"/>
              <a:buFont typeface="Arial"/>
              <a:buChar char="□"/>
              <a:tabLst>
                <a:tab pos="240665" algn="l"/>
              </a:tabLst>
            </a:pPr>
            <a:r>
              <a:rPr lang="uk" sz="1000" b="0" i="0" u="none" strike="noStrike" dirty="0">
                <a:solidFill>
                  <a:srgbClr val="636466"/>
                </a:solidFill>
                <a:latin typeface="Arial"/>
                <a:cs typeface="Arial"/>
              </a:rPr>
              <a:t>Потенційний ризик вад розвитку</a:t>
            </a:r>
            <a:endParaRPr sz="1000" dirty="0">
              <a:latin typeface="Arial"/>
              <a:cs typeface="Arial"/>
            </a:endParaRPr>
          </a:p>
          <a:p>
            <a:pPr marL="240665" indent="-227965" rtl="0">
              <a:lnSpc>
                <a:spcPct val="100000"/>
              </a:lnSpc>
              <a:buClr>
                <a:srgbClr val="00B194"/>
              </a:buClr>
              <a:buSzPct val="109090"/>
              <a:buFont typeface="Arial"/>
              <a:buChar char="□"/>
              <a:tabLst>
                <a:tab pos="240665" algn="l"/>
              </a:tabLst>
            </a:pPr>
            <a:r>
              <a:rPr lang="uk" sz="1000" b="0" i="0" u="none" strike="noStrike" dirty="0">
                <a:solidFill>
                  <a:srgbClr val="636466"/>
                </a:solidFill>
                <a:latin typeface="Arial"/>
                <a:cs typeface="Arial"/>
              </a:rPr>
              <a:t>Перевірте наявність вагітності перед початком лікування</a:t>
            </a:r>
            <a:endParaRPr sz="1000" dirty="0">
              <a:latin typeface="Arial"/>
              <a:cs typeface="Arial"/>
            </a:endParaRPr>
          </a:p>
          <a:p>
            <a:pPr marL="241300" marR="263525" indent="-228600" rtl="0">
              <a:lnSpc>
                <a:spcPts val="1320"/>
              </a:lnSpc>
              <a:spcBef>
                <a:spcPts val="140"/>
              </a:spcBef>
              <a:buClr>
                <a:srgbClr val="00B194"/>
              </a:buClr>
              <a:buSzPct val="109090"/>
              <a:buFont typeface="Arial"/>
              <a:buChar char="□"/>
              <a:tabLst>
                <a:tab pos="241300" algn="l"/>
              </a:tabLst>
            </a:pPr>
            <a:r>
              <a:rPr lang="uk" sz="1000" b="0" i="0" u="none" strike="noStrike" dirty="0">
                <a:solidFill>
                  <a:srgbClr val="636466"/>
                </a:solidFill>
                <a:latin typeface="Arial"/>
                <a:cs typeface="Arial"/>
              </a:rPr>
              <a:t>Перевірте можливість настання вагітності у всіх </a:t>
            </a:r>
            <a:r>
              <a:rPr lang="uk-UA" sz="1000" dirty="0">
                <a:solidFill>
                  <a:srgbClr val="636466"/>
                </a:solidFill>
                <a:latin typeface="Arial"/>
                <a:cs typeface="Arial"/>
              </a:rPr>
              <a:t>жінок з репродуктивним потенціалом</a:t>
            </a:r>
            <a:r>
              <a:rPr lang="uk" sz="1000" b="0" i="0" u="none" strike="noStrike" dirty="0">
                <a:solidFill>
                  <a:srgbClr val="636466"/>
                </a:solidFill>
                <a:latin typeface="Arial"/>
                <a:cs typeface="Arial"/>
              </a:rPr>
              <a:t>, включно з пацієнтками молодше 18 років</a:t>
            </a:r>
            <a:endParaRPr sz="1000" dirty="0">
              <a:latin typeface="Arial"/>
              <a:cs typeface="Arial"/>
            </a:endParaRPr>
          </a:p>
          <a:p>
            <a:pPr marL="240665" indent="-227965" rtl="0">
              <a:lnSpc>
                <a:spcPts val="1415"/>
              </a:lnSpc>
              <a:buClr>
                <a:srgbClr val="00B194"/>
              </a:buClr>
              <a:buSzPct val="109090"/>
              <a:buFont typeface="Arial"/>
              <a:buChar char="□"/>
              <a:tabLst>
                <a:tab pos="240665" algn="l"/>
              </a:tabLst>
            </a:pPr>
            <a:r>
              <a:rPr lang="uk" sz="1000" b="0" i="0" u="none" strike="noStrike" dirty="0">
                <a:solidFill>
                  <a:srgbClr val="636466"/>
                </a:solidFill>
                <a:latin typeface="Arial"/>
                <a:cs typeface="Arial"/>
              </a:rPr>
              <a:t>Необхідно виключити настання вагітності</a:t>
            </a:r>
            <a:endParaRPr sz="1000" dirty="0">
              <a:latin typeface="Arial"/>
              <a:cs typeface="Arial"/>
            </a:endParaRPr>
          </a:p>
          <a:p>
            <a:pPr marL="241300" marR="88265" indent="-228600" rtl="0">
              <a:lnSpc>
                <a:spcPts val="1320"/>
              </a:lnSpc>
              <a:spcBef>
                <a:spcPts val="145"/>
              </a:spcBef>
              <a:buClr>
                <a:srgbClr val="00B194"/>
              </a:buClr>
              <a:buSzPct val="109090"/>
              <a:buFont typeface="Arial"/>
              <a:buChar char="□"/>
              <a:tabLst>
                <a:tab pos="241300" algn="l"/>
              </a:tabLst>
            </a:pPr>
            <a:r>
              <a:rPr lang="uk" sz="1000" b="0" i="0" u="none" strike="noStrike" dirty="0">
                <a:solidFill>
                  <a:srgbClr val="636466"/>
                </a:solidFill>
                <a:latin typeface="Arial"/>
                <a:cs typeface="Arial"/>
              </a:rPr>
              <a:t>Потреба в ефективній контрацепції до, під час і після лікування</a:t>
            </a:r>
            <a:endParaRPr sz="1000" dirty="0">
              <a:latin typeface="Arial"/>
              <a:cs typeface="Arial"/>
            </a:endParaRPr>
          </a:p>
          <a:p>
            <a:pPr marL="241300" marR="227965" indent="-228600" rtl="0">
              <a:lnSpc>
                <a:spcPts val="1320"/>
              </a:lnSpc>
              <a:spcBef>
                <a:spcPts val="120"/>
              </a:spcBef>
              <a:buClr>
                <a:srgbClr val="00B194"/>
              </a:buClr>
              <a:buSzPct val="109090"/>
              <a:buFont typeface="Arial"/>
              <a:buChar char="□"/>
              <a:tabLst>
                <a:tab pos="241300" algn="l"/>
              </a:tabLst>
            </a:pPr>
            <a:r>
              <a:rPr lang="uk" sz="1000" b="0" i="0" u="none" strike="noStrike" dirty="0">
                <a:solidFill>
                  <a:srgbClr val="636466"/>
                </a:solidFill>
                <a:latin typeface="Arial"/>
                <a:cs typeface="Arial"/>
              </a:rPr>
              <a:t>Необхідно негайно звернутися до лікаря в разі припинення використання контрацептивів або перед зміною методу контрацепції</a:t>
            </a:r>
            <a:endParaRPr sz="1000" dirty="0">
              <a:latin typeface="Arial"/>
              <a:cs typeface="Arial"/>
            </a:endParaRPr>
          </a:p>
          <a:p>
            <a:pPr marL="241300" marR="760095" indent="-228600" rtl="0">
              <a:lnSpc>
                <a:spcPts val="1320"/>
              </a:lnSpc>
              <a:spcBef>
                <a:spcPts val="120"/>
              </a:spcBef>
              <a:buClr>
                <a:srgbClr val="00B194"/>
              </a:buClr>
              <a:buSzPct val="109090"/>
              <a:buFont typeface="Arial"/>
              <a:buChar char="□"/>
              <a:tabLst>
                <a:tab pos="241300" algn="l"/>
              </a:tabLst>
            </a:pPr>
            <a:r>
              <a:rPr lang="uk" sz="1000" b="0" i="0" u="none" strike="noStrike" dirty="0">
                <a:solidFill>
                  <a:srgbClr val="636466"/>
                </a:solidFill>
                <a:latin typeface="Arial"/>
                <a:cs typeface="Arial"/>
              </a:rPr>
              <a:t>У разі настання вагітності </a:t>
            </a:r>
            <a:r>
              <a:rPr lang="uk" sz="1000" dirty="0">
                <a:solidFill>
                  <a:srgbClr val="636466"/>
                </a:solidFill>
                <a:latin typeface="Arial"/>
                <a:cs typeface="Arial"/>
              </a:rPr>
              <a:t>необхідно припинити застосування лікарського засобу Обаджіо</a:t>
            </a:r>
            <a:r>
              <a:rPr lang="ru-RU" sz="1000" baseline="30000" dirty="0">
                <a:solidFill>
                  <a:srgbClr val="636466"/>
                </a:solidFill>
                <a:latin typeface="Arial"/>
                <a:ea typeface="+mn-ea"/>
                <a:cs typeface="Arial"/>
              </a:rPr>
              <a:t>®</a:t>
            </a:r>
            <a:r>
              <a:rPr lang="uk" sz="1000" dirty="0">
                <a:solidFill>
                  <a:srgbClr val="636466"/>
                </a:solidFill>
                <a:latin typeface="Arial"/>
                <a:cs typeface="Arial"/>
              </a:rPr>
              <a:t> й </a:t>
            </a:r>
            <a:r>
              <a:rPr lang="uk" sz="1000" b="0" i="0" u="none" strike="noStrike" dirty="0">
                <a:solidFill>
                  <a:srgbClr val="636466"/>
                </a:solidFill>
                <a:latin typeface="Arial"/>
                <a:cs typeface="Arial"/>
              </a:rPr>
              <a:t>негайно звернутися до лікаря.</a:t>
            </a:r>
            <a:endParaRPr sz="1000" dirty="0">
              <a:latin typeface="Arial"/>
              <a:cs typeface="Arial"/>
            </a:endParaRPr>
          </a:p>
          <a:p>
            <a:pPr marL="240665" indent="-227965" rtl="0">
              <a:lnSpc>
                <a:spcPts val="1415"/>
              </a:lnSpc>
              <a:buClr>
                <a:srgbClr val="00B194"/>
              </a:buClr>
              <a:buSzPct val="109090"/>
              <a:buFont typeface="Arial"/>
              <a:buChar char="□"/>
              <a:tabLst>
                <a:tab pos="240665" algn="l"/>
              </a:tabLst>
            </a:pPr>
            <a:r>
              <a:rPr lang="uk" sz="1000" b="0" i="0" u="none" strike="noStrike" dirty="0">
                <a:solidFill>
                  <a:srgbClr val="636466"/>
                </a:solidFill>
                <a:latin typeface="Arial"/>
                <a:cs typeface="Arial"/>
              </a:rPr>
              <a:t>Розгляньте можливість проведення процедури прискореного виведення</a:t>
            </a:r>
            <a:endParaRPr sz="1000" dirty="0">
              <a:latin typeface="Arial"/>
              <a:cs typeface="Arial"/>
            </a:endParaRPr>
          </a:p>
          <a:p>
            <a:pPr marL="241300" marR="219075" indent="-228600" rtl="0">
              <a:lnSpc>
                <a:spcPts val="1320"/>
              </a:lnSpc>
              <a:spcBef>
                <a:spcPts val="145"/>
              </a:spcBef>
              <a:buClr>
                <a:srgbClr val="00B194"/>
              </a:buClr>
              <a:buSzPct val="109090"/>
              <a:buChar char="□"/>
              <a:tabLst>
                <a:tab pos="241300" algn="l"/>
              </a:tabLst>
            </a:pPr>
            <a:r>
              <a:rPr lang="uk" sz="1000" b="1" i="0" u="none" strike="noStrike" dirty="0">
                <a:solidFill>
                  <a:srgbClr val="636466"/>
                </a:solidFill>
                <a:latin typeface="Arial"/>
                <a:cs typeface="Arial"/>
              </a:rPr>
              <a:t>Повідомте про будь-який випадок настання вагіт</a:t>
            </a:r>
            <a:r>
              <a:rPr lang="uk" sz="1000" b="1" dirty="0">
                <a:solidFill>
                  <a:srgbClr val="636466"/>
                </a:solidFill>
                <a:latin typeface="Arial"/>
                <a:cs typeface="Arial"/>
              </a:rPr>
              <a:t>ності локальний відділ фармаконагляду «Санофі» </a:t>
            </a:r>
            <a:r>
              <a:rPr lang="uk" sz="1000" b="1" i="0" u="none" strike="noStrike" dirty="0">
                <a:solidFill>
                  <a:srgbClr val="636466"/>
                </a:solidFill>
                <a:latin typeface="Arial"/>
                <a:cs typeface="Arial"/>
              </a:rPr>
              <a:t>за електронною адресою: </a:t>
            </a:r>
            <a:r>
              <a:rPr lang="en-US" sz="1000" b="1" i="0" u="none" strike="noStrike" dirty="0">
                <a:solidFill>
                  <a:srgbClr val="636466"/>
                </a:solidFill>
                <a:latin typeface="Arial"/>
                <a:cs typeface="Arial"/>
                <a:hlinkClick r:id="rId3"/>
              </a:rPr>
              <a:t>Pharmacovigilance-UA@sanofi.com</a:t>
            </a:r>
            <a:r>
              <a:rPr lang="uk" sz="1000" b="1" i="0" u="none" strike="noStrike" dirty="0">
                <a:solidFill>
                  <a:srgbClr val="636466"/>
                </a:solidFill>
                <a:latin typeface="Arial"/>
                <a:cs typeface="Arial"/>
              </a:rPr>
              <a:t>, незалежно від наявності несприятливих наслідків</a:t>
            </a:r>
            <a:endParaRPr sz="1000" dirty="0">
              <a:latin typeface="Arial"/>
              <a:cs typeface="Arial"/>
            </a:endParaRPr>
          </a:p>
          <a:p>
            <a:pPr marL="241300" marR="31115" indent="-228600" rtl="0">
              <a:lnSpc>
                <a:spcPts val="1320"/>
              </a:lnSpc>
              <a:spcBef>
                <a:spcPts val="120"/>
              </a:spcBef>
              <a:buClr>
                <a:srgbClr val="00B194"/>
              </a:buClr>
              <a:buSzPct val="109090"/>
              <a:buFont typeface="Arial"/>
              <a:buChar char="□"/>
              <a:tabLst>
                <a:tab pos="241300" algn="l"/>
              </a:tabLst>
            </a:pPr>
            <a:r>
              <a:rPr lang="uk" sz="1000" b="0" i="0" u="none" strike="noStrike" dirty="0">
                <a:solidFill>
                  <a:srgbClr val="636466"/>
                </a:solidFill>
                <a:latin typeface="Arial"/>
                <a:cs typeface="Arial"/>
              </a:rPr>
              <a:t>Зверніться до </a:t>
            </a:r>
            <a:r>
              <a:rPr lang="uk-UA" sz="1000" dirty="0">
                <a:solidFill>
                  <a:srgbClr val="636466"/>
                </a:solidFill>
                <a:latin typeface="Arial"/>
                <a:cs typeface="Arial"/>
              </a:rPr>
              <a:t>служби з питань забезпечення медичною інформацією ТОВ «Санофі-</a:t>
            </a:r>
            <a:r>
              <a:rPr lang="uk-UA" sz="1000" dirty="0" err="1">
                <a:solidFill>
                  <a:srgbClr val="636466"/>
                </a:solidFill>
                <a:latin typeface="Arial"/>
                <a:cs typeface="Arial"/>
              </a:rPr>
              <a:t>Авентіс</a:t>
            </a:r>
            <a:r>
              <a:rPr lang="uk-UA" sz="1000" dirty="0">
                <a:solidFill>
                  <a:srgbClr val="636466"/>
                </a:solidFill>
                <a:latin typeface="Arial"/>
                <a:cs typeface="Arial"/>
              </a:rPr>
              <a:t> Україна», Україна: </a:t>
            </a:r>
            <a:r>
              <a:rPr lang="uk-UA" sz="1000" dirty="0" err="1">
                <a:solidFill>
                  <a:srgbClr val="636466"/>
                </a:solidFill>
                <a:latin typeface="Arial"/>
                <a:cs typeface="Arial"/>
              </a:rPr>
              <a:t>тел</a:t>
            </a:r>
            <a:r>
              <a:rPr lang="uk-UA" sz="1000" dirty="0">
                <a:solidFill>
                  <a:srgbClr val="636466"/>
                </a:solidFill>
                <a:latin typeface="Arial"/>
                <a:cs typeface="Arial"/>
              </a:rPr>
              <a:t>.: +380 44 354 20 00, </a:t>
            </a:r>
            <a:r>
              <a:rPr lang="en-US" sz="1000" dirty="0">
                <a:solidFill>
                  <a:srgbClr val="636466"/>
                </a:solidFill>
                <a:latin typeface="Arial"/>
                <a:cs typeface="Arial"/>
              </a:rPr>
              <a:t>e-mail: </a:t>
            </a:r>
            <a:r>
              <a:rPr lang="en-US" sz="1000" b="1" dirty="0">
                <a:solidFill>
                  <a:srgbClr val="636466"/>
                </a:solidFill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Medinfo.Ukraine@sanofi.com</a:t>
            </a:r>
            <a:r>
              <a:rPr lang="uk-UA" sz="1000" b="1" dirty="0">
                <a:solidFill>
                  <a:srgbClr val="636466"/>
                </a:solidFill>
                <a:latin typeface="Arial"/>
                <a:cs typeface="Arial"/>
              </a:rPr>
              <a:t> </a:t>
            </a:r>
            <a:r>
              <a:rPr lang="uk" sz="1000" b="0" i="0" u="none" strike="noStrike" dirty="0">
                <a:solidFill>
                  <a:srgbClr val="636466"/>
                </a:solidFill>
                <a:latin typeface="Arial"/>
                <a:cs typeface="Arial"/>
              </a:rPr>
              <a:t>для </a:t>
            </a:r>
            <a:r>
              <a:rPr lang="uk" sz="1000" b="0" i="0" u="none" strike="noStrike" dirty="0">
                <a:solidFill>
                  <a:srgbClr val="636466"/>
                </a:solidFill>
                <a:latin typeface="Trebuchet MS"/>
                <a:cs typeface="Trebuchet MS"/>
              </a:rPr>
              <a:t>отримання відповідей на медичні запитання</a:t>
            </a:r>
            <a:r>
              <a:rPr lang="uk" sz="1000" b="0" i="0" u="none" strike="noStrike" dirty="0">
                <a:solidFill>
                  <a:srgbClr val="636466"/>
                </a:solidFill>
                <a:latin typeface="Arial"/>
                <a:cs typeface="Arial"/>
              </a:rPr>
              <a:t>.</a:t>
            </a:r>
            <a:endParaRPr sz="1000" dirty="0">
              <a:latin typeface="Arial"/>
              <a:cs typeface="Arial"/>
            </a:endParaRPr>
          </a:p>
          <a:p>
            <a:pPr marL="241300" marR="5080" indent="-228600" rtl="0">
              <a:lnSpc>
                <a:spcPts val="1320"/>
              </a:lnSpc>
              <a:spcBef>
                <a:spcPts val="120"/>
              </a:spcBef>
              <a:buClr>
                <a:srgbClr val="00B194"/>
              </a:buClr>
              <a:buSzPct val="109090"/>
              <a:buFont typeface="Arial"/>
              <a:buChar char="□"/>
              <a:tabLst>
                <a:tab pos="241300" algn="l"/>
              </a:tabLst>
            </a:pPr>
            <a:r>
              <a:rPr lang="uk" sz="1000" b="0" i="0" u="none" strike="noStrike" dirty="0">
                <a:solidFill>
                  <a:srgbClr val="636466"/>
                </a:solidFill>
                <a:latin typeface="Arial"/>
                <a:cs typeface="Arial"/>
              </a:rPr>
              <a:t>Для отримання інформації про ефективну контрацепцію доступний вебсайт </a:t>
            </a:r>
            <a:r>
              <a:rPr lang="en-GB" sz="1000" dirty="0">
                <a:solidFill>
                  <a:srgbClr val="636466"/>
                </a:solidFill>
                <a:latin typeface="Arial"/>
                <a:cs typeface="Arial"/>
              </a:rPr>
              <a:t>https://www.msonetoone.eu/ </a:t>
            </a:r>
            <a:endParaRPr lang="uk-UA" sz="1000" dirty="0">
              <a:solidFill>
                <a:srgbClr val="636466"/>
              </a:solidFill>
              <a:latin typeface="Arial"/>
              <a:cs typeface="Arial"/>
            </a:endParaRPr>
          </a:p>
          <a:p>
            <a:pPr marL="241300" marR="5080" indent="-228600" rtl="0">
              <a:lnSpc>
                <a:spcPts val="1320"/>
              </a:lnSpc>
              <a:spcBef>
                <a:spcPts val="120"/>
              </a:spcBef>
              <a:buClr>
                <a:srgbClr val="00B194"/>
              </a:buClr>
              <a:buSzPct val="109090"/>
              <a:buFont typeface="Arial"/>
              <a:buChar char="□"/>
              <a:tabLst>
                <a:tab pos="241300" algn="l"/>
              </a:tabLst>
            </a:pPr>
            <a:endParaRPr lang="uk-UA" sz="1000" dirty="0">
              <a:solidFill>
                <a:srgbClr val="636466"/>
              </a:solidFill>
              <a:latin typeface="Arial"/>
              <a:cs typeface="Arial"/>
            </a:endParaRPr>
          </a:p>
          <a:p>
            <a:pPr marL="12700" marR="5080" rtl="0">
              <a:lnSpc>
                <a:spcPts val="1320"/>
              </a:lnSpc>
              <a:spcBef>
                <a:spcPts val="120"/>
              </a:spcBef>
              <a:buClr>
                <a:srgbClr val="00B194"/>
              </a:buClr>
              <a:buSzPct val="109090"/>
              <a:tabLst>
                <a:tab pos="241300" algn="l"/>
              </a:tabLst>
            </a:pPr>
            <a:r>
              <a:rPr lang="ru-RU" sz="1000" b="0" i="0" u="none" strike="noStrike" dirty="0">
                <a:solidFill>
                  <a:srgbClr val="00B194"/>
                </a:solidFill>
                <a:latin typeface="Arial"/>
                <a:cs typeface="Arial"/>
              </a:rPr>
              <a:t>Батьки </a:t>
            </a:r>
            <a:r>
              <a:rPr lang="ru-RU" sz="1000" b="0" i="0" u="none" strike="noStrike" dirty="0" err="1">
                <a:solidFill>
                  <a:srgbClr val="00B194"/>
                </a:solidFill>
                <a:latin typeface="Arial"/>
                <a:cs typeface="Arial"/>
              </a:rPr>
              <a:t>або</a:t>
            </a:r>
            <a:r>
              <a:rPr lang="ru-RU" sz="1000" b="0" i="0" u="none" strike="noStrike" dirty="0">
                <a:solidFill>
                  <a:srgbClr val="00B194"/>
                </a:solidFill>
                <a:latin typeface="Arial"/>
                <a:cs typeface="Arial"/>
              </a:rPr>
              <a:t> </a:t>
            </a:r>
            <a:r>
              <a:rPr lang="ru-RU" sz="1000" dirty="0" err="1">
                <a:solidFill>
                  <a:srgbClr val="00B194"/>
                </a:solidFill>
                <a:latin typeface="Arial"/>
                <a:cs typeface="Arial"/>
              </a:rPr>
              <a:t>опікуни</a:t>
            </a:r>
            <a:r>
              <a:rPr lang="ru-RU" sz="1000" b="0" i="0" u="none" strike="noStrike" dirty="0">
                <a:solidFill>
                  <a:srgbClr val="00B194"/>
                </a:solidFill>
                <a:latin typeface="Arial"/>
                <a:cs typeface="Arial"/>
              </a:rPr>
              <a:t> </a:t>
            </a:r>
            <a:r>
              <a:rPr lang="ru-RU" sz="1000" b="0" i="0" u="none" strike="noStrike" dirty="0" err="1">
                <a:solidFill>
                  <a:srgbClr val="00B194"/>
                </a:solidFill>
                <a:latin typeface="Arial"/>
                <a:cs typeface="Arial"/>
              </a:rPr>
              <a:t>дівчинки</a:t>
            </a:r>
            <a:endParaRPr lang="ru-RU" sz="1000" dirty="0">
              <a:latin typeface="Arial"/>
              <a:cs typeface="Arial"/>
            </a:endParaRPr>
          </a:p>
          <a:p>
            <a:pPr marL="241300" marR="5080" indent="-228600" rtl="0">
              <a:lnSpc>
                <a:spcPts val="1320"/>
              </a:lnSpc>
              <a:spcBef>
                <a:spcPts val="165"/>
              </a:spcBef>
              <a:buClr>
                <a:srgbClr val="00B194"/>
              </a:buClr>
              <a:buSzPct val="109090"/>
              <a:buFont typeface="Arial"/>
              <a:buChar char="□"/>
              <a:tabLst>
                <a:tab pos="241300" algn="l"/>
              </a:tabLst>
            </a:pPr>
            <a:r>
              <a:rPr lang="ru-RU" sz="1000" b="0" i="0" u="none" strike="noStrike" dirty="0">
                <a:solidFill>
                  <a:srgbClr val="636466"/>
                </a:solidFill>
                <a:latin typeface="Arial"/>
                <a:cs typeface="Arial"/>
              </a:rPr>
              <a:t>Батькам </a:t>
            </a:r>
            <a:r>
              <a:rPr lang="ru-RU" sz="1000" b="0" i="0" u="none" strike="noStrike" dirty="0" err="1">
                <a:solidFill>
                  <a:srgbClr val="636466"/>
                </a:solidFill>
                <a:latin typeface="Arial"/>
                <a:cs typeface="Arial"/>
              </a:rPr>
              <a:t>або</a:t>
            </a:r>
            <a:r>
              <a:rPr lang="ru-RU" sz="1000" b="0" i="0" u="none" strike="noStrike" dirty="0">
                <a:solidFill>
                  <a:srgbClr val="636466"/>
                </a:solidFill>
                <a:latin typeface="Arial"/>
                <a:cs typeface="Arial"/>
              </a:rPr>
              <a:t> </a:t>
            </a:r>
            <a:r>
              <a:rPr lang="ru-RU" sz="1000" dirty="0" err="1">
                <a:solidFill>
                  <a:srgbClr val="636466"/>
                </a:solidFill>
                <a:latin typeface="Arial"/>
                <a:cs typeface="Arial"/>
              </a:rPr>
              <a:t>опікунам</a:t>
            </a:r>
            <a:r>
              <a:rPr lang="ru-RU" sz="1000" b="0" i="0" u="none" strike="noStrike" dirty="0">
                <a:solidFill>
                  <a:srgbClr val="636466"/>
                </a:solidFill>
                <a:latin typeface="Arial"/>
                <a:cs typeface="Arial"/>
              </a:rPr>
              <a:t> </a:t>
            </a:r>
            <a:r>
              <a:rPr lang="ru-RU" sz="1000" b="0" i="0" u="none" strike="noStrike" dirty="0" err="1">
                <a:solidFill>
                  <a:srgbClr val="636466"/>
                </a:solidFill>
                <a:latin typeface="Arial"/>
                <a:cs typeface="Arial"/>
              </a:rPr>
              <a:t>необхідно</a:t>
            </a:r>
            <a:r>
              <a:rPr lang="ru-RU" sz="1000" b="0" i="0" u="none" strike="noStrike" dirty="0">
                <a:solidFill>
                  <a:srgbClr val="636466"/>
                </a:solidFill>
                <a:latin typeface="Arial"/>
                <a:cs typeface="Arial"/>
              </a:rPr>
              <a:t> </a:t>
            </a:r>
            <a:r>
              <a:rPr lang="ru-RU" sz="1000" b="0" i="0" u="none" strike="noStrike" dirty="0" err="1">
                <a:solidFill>
                  <a:srgbClr val="636466"/>
                </a:solidFill>
                <a:latin typeface="Arial"/>
                <a:cs typeface="Arial"/>
              </a:rPr>
              <a:t>звернутися</a:t>
            </a:r>
            <a:r>
              <a:rPr lang="ru-RU" sz="1000" b="0" i="0" u="none" strike="noStrike" dirty="0">
                <a:solidFill>
                  <a:srgbClr val="636466"/>
                </a:solidFill>
                <a:latin typeface="Arial"/>
                <a:cs typeface="Arial"/>
              </a:rPr>
              <a:t> до </a:t>
            </a:r>
            <a:r>
              <a:rPr lang="ru-RU" sz="1000" b="0" i="0" u="none" strike="noStrike" dirty="0" err="1">
                <a:solidFill>
                  <a:srgbClr val="636466"/>
                </a:solidFill>
                <a:latin typeface="Arial"/>
                <a:cs typeface="Arial"/>
              </a:rPr>
              <a:t>лікаря</a:t>
            </a:r>
            <a:r>
              <a:rPr lang="ru-RU" sz="1000" b="0" i="0" u="none" strike="noStrike" dirty="0">
                <a:solidFill>
                  <a:srgbClr val="636466"/>
                </a:solidFill>
                <a:latin typeface="Arial"/>
                <a:cs typeface="Arial"/>
              </a:rPr>
              <a:t>, </a:t>
            </a:r>
            <a:r>
              <a:rPr lang="ru-RU" sz="1000" b="0" i="0" u="none" strike="noStrike" dirty="0" err="1">
                <a:solidFill>
                  <a:srgbClr val="636466"/>
                </a:solidFill>
                <a:latin typeface="Arial"/>
                <a:cs typeface="Arial"/>
              </a:rPr>
              <a:t>щойно</a:t>
            </a:r>
            <a:r>
              <a:rPr lang="ru-RU" sz="1000" b="0" i="0" u="none" strike="noStrike" dirty="0">
                <a:solidFill>
                  <a:srgbClr val="636466"/>
                </a:solidFill>
                <a:latin typeface="Arial"/>
                <a:cs typeface="Arial"/>
              </a:rPr>
              <a:t> в </a:t>
            </a:r>
            <a:r>
              <a:rPr lang="ru-RU" sz="1000" b="0" i="0" u="none" strike="noStrike" dirty="0" err="1">
                <a:solidFill>
                  <a:srgbClr val="636466"/>
                </a:solidFill>
                <a:latin typeface="Arial"/>
                <a:cs typeface="Arial"/>
              </a:rPr>
              <a:t>дівчинки</a:t>
            </a:r>
            <a:r>
              <a:rPr lang="ru-RU" sz="1000" b="0" i="0" u="none" strike="noStrike" dirty="0">
                <a:solidFill>
                  <a:srgbClr val="636466"/>
                </a:solidFill>
                <a:latin typeface="Arial"/>
                <a:cs typeface="Arial"/>
              </a:rPr>
              <a:t> почнуться </a:t>
            </a:r>
            <a:r>
              <a:rPr lang="ru-RU" sz="1000" b="0" i="0" u="none" strike="noStrike" dirty="0" err="1">
                <a:solidFill>
                  <a:srgbClr val="636466"/>
                </a:solidFill>
                <a:latin typeface="Arial"/>
                <a:cs typeface="Arial"/>
              </a:rPr>
              <a:t>менструації</a:t>
            </a:r>
            <a:endParaRPr lang="ru-RU" sz="10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503299" y="5722732"/>
            <a:ext cx="3700145" cy="543560"/>
          </a:xfrm>
          <a:prstGeom prst="rect">
            <a:avLst/>
          </a:prstGeom>
        </p:spPr>
        <p:txBody>
          <a:bodyPr vert="horz" wrap="square" lIns="0" tIns="12700" rIns="0" bIns="0" rtlCol="0">
            <a:no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endParaRPr sz="1050" dirty="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12"/>
            <a:ext cx="10692130" cy="779780"/>
          </a:xfrm>
          <a:custGeom>
            <a:avLst/>
            <a:gdLst/>
            <a:ahLst/>
            <a:cxnLst/>
            <a:rect l="l" t="t" r="r" b="b"/>
            <a:pathLst>
              <a:path w="10692130" h="779780">
                <a:moveTo>
                  <a:pt x="10692003" y="0"/>
                </a:moveTo>
                <a:lnTo>
                  <a:pt x="0" y="0"/>
                </a:lnTo>
                <a:lnTo>
                  <a:pt x="0" y="779195"/>
                </a:lnTo>
                <a:lnTo>
                  <a:pt x="10692003" y="779195"/>
                </a:lnTo>
                <a:lnTo>
                  <a:pt x="10692003" y="0"/>
                </a:lnTo>
                <a:close/>
              </a:path>
            </a:pathLst>
          </a:custGeom>
          <a:solidFill>
            <a:srgbClr val="00B19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47300" y="347305"/>
            <a:ext cx="3551600" cy="259045"/>
          </a:xfrm>
          <a:prstGeom prst="rect">
            <a:avLst/>
          </a:prstGeom>
        </p:spPr>
        <p:txBody>
          <a:bodyPr vert="horz" wrap="square" lIns="0" tIns="12700" rIns="0" bIns="0" rtlCol="0">
            <a:no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uk" sz="1600" b="1" i="0" u="none" dirty="0">
                <a:solidFill>
                  <a:srgbClr val="FFFFFF"/>
                </a:solidFill>
                <a:latin typeface="Arial"/>
                <a:cs typeface="Arial"/>
              </a:rPr>
              <a:t>ОБГОВОРИТИ</a:t>
            </a:r>
            <a:endParaRPr sz="1600" dirty="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360005" y="5932385"/>
            <a:ext cx="480059" cy="413384"/>
            <a:chOff x="360005" y="5932385"/>
            <a:chExt cx="480059" cy="413384"/>
          </a:xfrm>
        </p:grpSpPr>
        <p:sp>
          <p:nvSpPr>
            <p:cNvPr id="11" name="object 11"/>
            <p:cNvSpPr/>
            <p:nvPr/>
          </p:nvSpPr>
          <p:spPr>
            <a:xfrm>
              <a:off x="360005" y="5932385"/>
              <a:ext cx="480059" cy="314325"/>
            </a:xfrm>
            <a:custGeom>
              <a:avLst/>
              <a:gdLst/>
              <a:ahLst/>
              <a:cxnLst/>
              <a:rect l="l" t="t" r="r" b="b"/>
              <a:pathLst>
                <a:path w="480059" h="314325">
                  <a:moveTo>
                    <a:pt x="150977" y="0"/>
                  </a:moveTo>
                  <a:lnTo>
                    <a:pt x="103614" y="1173"/>
                  </a:lnTo>
                  <a:lnTo>
                    <a:pt x="62367" y="16579"/>
                  </a:lnTo>
                  <a:lnTo>
                    <a:pt x="29704" y="44068"/>
                  </a:lnTo>
                  <a:lnTo>
                    <a:pt x="8092" y="81490"/>
                  </a:lnTo>
                  <a:lnTo>
                    <a:pt x="0" y="126695"/>
                  </a:lnTo>
                  <a:lnTo>
                    <a:pt x="1182" y="147604"/>
                  </a:lnTo>
                  <a:lnTo>
                    <a:pt x="9978" y="188174"/>
                  </a:lnTo>
                  <a:lnTo>
                    <a:pt x="24261" y="225460"/>
                  </a:lnTo>
                  <a:lnTo>
                    <a:pt x="66827" y="257428"/>
                  </a:lnTo>
                  <a:lnTo>
                    <a:pt x="75742" y="260743"/>
                  </a:lnTo>
                  <a:lnTo>
                    <a:pt x="74472" y="264604"/>
                  </a:lnTo>
                  <a:lnTo>
                    <a:pt x="34963" y="255790"/>
                  </a:lnTo>
                  <a:lnTo>
                    <a:pt x="34759" y="274764"/>
                  </a:lnTo>
                  <a:lnTo>
                    <a:pt x="35064" y="281228"/>
                  </a:lnTo>
                  <a:lnTo>
                    <a:pt x="39246" y="298659"/>
                  </a:lnTo>
                  <a:lnTo>
                    <a:pt x="48285" y="309811"/>
                  </a:lnTo>
                  <a:lnTo>
                    <a:pt x="61782" y="314098"/>
                  </a:lnTo>
                  <a:lnTo>
                    <a:pt x="79336" y="310934"/>
                  </a:lnTo>
                  <a:lnTo>
                    <a:pt x="91126" y="306038"/>
                  </a:lnTo>
                  <a:lnTo>
                    <a:pt x="102600" y="299973"/>
                  </a:lnTo>
                  <a:lnTo>
                    <a:pt x="113316" y="292785"/>
                  </a:lnTo>
                  <a:lnTo>
                    <a:pt x="140970" y="268488"/>
                  </a:lnTo>
                  <a:lnTo>
                    <a:pt x="160501" y="255187"/>
                  </a:lnTo>
                  <a:lnTo>
                    <a:pt x="181429" y="244363"/>
                  </a:lnTo>
                  <a:lnTo>
                    <a:pt x="203758" y="235762"/>
                  </a:lnTo>
                  <a:lnTo>
                    <a:pt x="210007" y="233705"/>
                  </a:lnTo>
                  <a:lnTo>
                    <a:pt x="215938" y="230708"/>
                  </a:lnTo>
                  <a:lnTo>
                    <a:pt x="255662" y="211562"/>
                  </a:lnTo>
                  <a:lnTo>
                    <a:pt x="275361" y="178206"/>
                  </a:lnTo>
                  <a:lnTo>
                    <a:pt x="301737" y="188730"/>
                  </a:lnTo>
                  <a:lnTo>
                    <a:pt x="349054" y="181260"/>
                  </a:lnTo>
                  <a:lnTo>
                    <a:pt x="382331" y="154391"/>
                  </a:lnTo>
                  <a:lnTo>
                    <a:pt x="462495" y="77381"/>
                  </a:lnTo>
                  <a:lnTo>
                    <a:pt x="464527" y="73024"/>
                  </a:lnTo>
                  <a:lnTo>
                    <a:pt x="468769" y="66471"/>
                  </a:lnTo>
                  <a:lnTo>
                    <a:pt x="469912" y="63169"/>
                  </a:lnTo>
                  <a:lnTo>
                    <a:pt x="472160" y="60985"/>
                  </a:lnTo>
                  <a:lnTo>
                    <a:pt x="477698" y="54003"/>
                  </a:lnTo>
                  <a:lnTo>
                    <a:pt x="412575" y="12760"/>
                  </a:lnTo>
                  <a:lnTo>
                    <a:pt x="374764" y="3962"/>
                  </a:lnTo>
                  <a:lnTo>
                    <a:pt x="353203" y="1289"/>
                  </a:lnTo>
                  <a:lnTo>
                    <a:pt x="331720" y="1446"/>
                  </a:lnTo>
                  <a:lnTo>
                    <a:pt x="289420" y="11531"/>
                  </a:lnTo>
                  <a:lnTo>
                    <a:pt x="264706" y="74345"/>
                  </a:lnTo>
                  <a:lnTo>
                    <a:pt x="262051" y="74371"/>
                  </a:lnTo>
                  <a:lnTo>
                    <a:pt x="264998" y="21120"/>
                  </a:lnTo>
                  <a:lnTo>
                    <a:pt x="239382" y="17043"/>
                  </a:lnTo>
                  <a:lnTo>
                    <a:pt x="195270" y="7883"/>
                  </a:lnTo>
                  <a:lnTo>
                    <a:pt x="173179" y="3541"/>
                  </a:lnTo>
                  <a:lnTo>
                    <a:pt x="150977" y="0"/>
                  </a:lnTo>
                  <a:close/>
                </a:path>
              </a:pathLst>
            </a:custGeom>
            <a:solidFill>
              <a:srgbClr val="00B194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1600"/>
            </a:p>
          </p:txBody>
        </p:sp>
        <p:pic>
          <p:nvPicPr>
            <p:cNvPr id="12" name="object 12"/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491048" y="6124128"/>
              <a:ext cx="177260" cy="221513"/>
            </a:xfrm>
            <a:prstGeom prst="rect">
              <a:avLst/>
            </a:prstGeom>
          </p:spPr>
        </p:pic>
      </p:grpSp>
      <p:sp>
        <p:nvSpPr>
          <p:cNvPr id="13" name="object 13"/>
          <p:cNvSpPr txBox="1"/>
          <p:nvPr/>
        </p:nvSpPr>
        <p:spPr>
          <a:xfrm>
            <a:off x="1418300" y="5873305"/>
            <a:ext cx="3318800" cy="1259840"/>
          </a:xfrm>
          <a:prstGeom prst="rect">
            <a:avLst/>
          </a:prstGeom>
        </p:spPr>
        <p:txBody>
          <a:bodyPr vert="horz" wrap="square" lIns="0" tIns="12700" rIns="0" bIns="0" rtlCol="0">
            <a:no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uk" sz="1000" b="0" i="0" u="none" strike="noStrike" dirty="0">
                <a:solidFill>
                  <a:srgbClr val="00B194"/>
                </a:solidFill>
                <a:latin typeface="Arial"/>
                <a:cs typeface="Arial"/>
              </a:rPr>
              <a:t>Реакції з боку печінки</a:t>
            </a:r>
            <a:endParaRPr sz="1000" dirty="0">
              <a:latin typeface="Arial"/>
              <a:cs typeface="Arial"/>
            </a:endParaRPr>
          </a:p>
          <a:p>
            <a:pPr marL="240665" indent="-227965" rtl="0">
              <a:lnSpc>
                <a:spcPct val="100000"/>
              </a:lnSpc>
              <a:spcBef>
                <a:spcPts val="20"/>
              </a:spcBef>
              <a:buClr>
                <a:srgbClr val="00B194"/>
              </a:buClr>
              <a:buSzPct val="109090"/>
              <a:buFont typeface="Arial"/>
              <a:buChar char="□"/>
              <a:tabLst>
                <a:tab pos="240665" algn="l"/>
              </a:tabLst>
            </a:pPr>
            <a:r>
              <a:rPr lang="uk" sz="1000" b="0" i="0" u="none" strike="noStrike" dirty="0">
                <a:solidFill>
                  <a:srgbClr val="636466"/>
                </a:solidFill>
                <a:latin typeface="Arial"/>
                <a:cs typeface="Arial"/>
              </a:rPr>
              <a:t>Ризик реакцій з боку печінки</a:t>
            </a:r>
            <a:endParaRPr sz="1000" dirty="0">
              <a:latin typeface="Arial"/>
              <a:cs typeface="Arial"/>
            </a:endParaRPr>
          </a:p>
          <a:p>
            <a:pPr marL="241300" marR="5080" indent="-228600" rtl="0">
              <a:lnSpc>
                <a:spcPts val="1320"/>
              </a:lnSpc>
              <a:spcBef>
                <a:spcPts val="140"/>
              </a:spcBef>
              <a:buClr>
                <a:srgbClr val="00B194"/>
              </a:buClr>
              <a:buSzPct val="109090"/>
              <a:buFont typeface="Arial"/>
              <a:buChar char="□"/>
              <a:tabLst>
                <a:tab pos="241300" algn="l"/>
              </a:tabLst>
            </a:pPr>
            <a:r>
              <a:rPr lang="uk" sz="1000" b="0" i="0" u="none" strike="noStrike" dirty="0">
                <a:solidFill>
                  <a:srgbClr val="636466"/>
                </a:solidFill>
                <a:latin typeface="Arial"/>
                <a:cs typeface="Arial"/>
              </a:rPr>
              <a:t>Перевіряйте функційний стан печінки перед початком лікування та періодично під час лікування</a:t>
            </a:r>
            <a:endParaRPr sz="1000" dirty="0">
              <a:latin typeface="Arial"/>
              <a:cs typeface="Arial"/>
            </a:endParaRPr>
          </a:p>
          <a:p>
            <a:pPr marL="240665" indent="-227965" rtl="0">
              <a:lnSpc>
                <a:spcPts val="1415"/>
              </a:lnSpc>
              <a:buClr>
                <a:srgbClr val="00B194"/>
              </a:buClr>
              <a:buSzPct val="109090"/>
              <a:buFont typeface="Arial"/>
              <a:buChar char="□"/>
              <a:tabLst>
                <a:tab pos="240665" algn="l"/>
              </a:tabLst>
            </a:pPr>
            <a:r>
              <a:rPr lang="uk" sz="1000" b="0" i="0" u="none" strike="noStrike" dirty="0">
                <a:solidFill>
                  <a:srgbClr val="636466"/>
                </a:solidFill>
                <a:latin typeface="Arial"/>
                <a:cs typeface="Arial"/>
              </a:rPr>
              <a:t>Ознаки й симптоми хвороб печінки</a:t>
            </a:r>
            <a:endParaRPr sz="1000" dirty="0">
              <a:latin typeface="Arial"/>
              <a:cs typeface="Arial"/>
            </a:endParaRPr>
          </a:p>
          <a:p>
            <a:pPr marL="241300" marR="121920" indent="-228600" rtl="0">
              <a:lnSpc>
                <a:spcPts val="1320"/>
              </a:lnSpc>
              <a:spcBef>
                <a:spcPts val="145"/>
              </a:spcBef>
              <a:buClr>
                <a:srgbClr val="00B194"/>
              </a:buClr>
              <a:buSzPct val="109090"/>
              <a:buFont typeface="Arial"/>
              <a:buChar char="□"/>
              <a:tabLst>
                <a:tab pos="241300" algn="l"/>
              </a:tabLst>
            </a:pPr>
            <a:r>
              <a:rPr lang="uk" sz="1000" b="0" i="0" u="none" strike="noStrike" dirty="0">
                <a:solidFill>
                  <a:srgbClr val="636466"/>
                </a:solidFill>
                <a:latin typeface="Arial"/>
                <a:cs typeface="Arial"/>
              </a:rPr>
              <a:t>Необхідно негайно звернутися до лікаря в разі появи симптомів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442995" y="112877"/>
            <a:ext cx="3249295" cy="662940"/>
          </a:xfrm>
          <a:custGeom>
            <a:avLst/>
            <a:gdLst/>
            <a:ahLst/>
            <a:cxnLst/>
            <a:rect l="l" t="t" r="r" b="b"/>
            <a:pathLst>
              <a:path w="3249295" h="662940">
                <a:moveTo>
                  <a:pt x="1465490" y="0"/>
                </a:moveTo>
                <a:lnTo>
                  <a:pt x="1419638" y="17"/>
                </a:lnTo>
                <a:lnTo>
                  <a:pt x="1373337" y="1047"/>
                </a:lnTo>
                <a:lnTo>
                  <a:pt x="1326563" y="3122"/>
                </a:lnTo>
                <a:lnTo>
                  <a:pt x="1279290" y="6279"/>
                </a:lnTo>
                <a:lnTo>
                  <a:pt x="1231493" y="10552"/>
                </a:lnTo>
                <a:lnTo>
                  <a:pt x="1183147" y="15975"/>
                </a:lnTo>
                <a:lnTo>
                  <a:pt x="1134229" y="22583"/>
                </a:lnTo>
                <a:lnTo>
                  <a:pt x="1084711" y="30412"/>
                </a:lnTo>
                <a:lnTo>
                  <a:pt x="1034571" y="39496"/>
                </a:lnTo>
                <a:lnTo>
                  <a:pt x="983782" y="49869"/>
                </a:lnTo>
                <a:lnTo>
                  <a:pt x="932319" y="61566"/>
                </a:lnTo>
                <a:lnTo>
                  <a:pt x="880159" y="74623"/>
                </a:lnTo>
                <a:lnTo>
                  <a:pt x="827275" y="89073"/>
                </a:lnTo>
                <a:lnTo>
                  <a:pt x="773643" y="104952"/>
                </a:lnTo>
                <a:lnTo>
                  <a:pt x="719239" y="122294"/>
                </a:lnTo>
                <a:lnTo>
                  <a:pt x="664638" y="141103"/>
                </a:lnTo>
                <a:lnTo>
                  <a:pt x="610350" y="161378"/>
                </a:lnTo>
                <a:lnTo>
                  <a:pt x="556583" y="182962"/>
                </a:lnTo>
                <a:lnTo>
                  <a:pt x="503546" y="205695"/>
                </a:lnTo>
                <a:lnTo>
                  <a:pt x="451449" y="229417"/>
                </a:lnTo>
                <a:lnTo>
                  <a:pt x="400498" y="253968"/>
                </a:lnTo>
                <a:lnTo>
                  <a:pt x="350904" y="279190"/>
                </a:lnTo>
                <a:lnTo>
                  <a:pt x="302874" y="304924"/>
                </a:lnTo>
                <a:lnTo>
                  <a:pt x="256617" y="331008"/>
                </a:lnTo>
                <a:lnTo>
                  <a:pt x="212343" y="357285"/>
                </a:lnTo>
                <a:lnTo>
                  <a:pt x="170259" y="383594"/>
                </a:lnTo>
                <a:lnTo>
                  <a:pt x="130574" y="409777"/>
                </a:lnTo>
                <a:lnTo>
                  <a:pt x="93497" y="435673"/>
                </a:lnTo>
                <a:lnTo>
                  <a:pt x="59236" y="461124"/>
                </a:lnTo>
                <a:lnTo>
                  <a:pt x="28001" y="485970"/>
                </a:lnTo>
                <a:lnTo>
                  <a:pt x="0" y="510051"/>
                </a:lnTo>
                <a:lnTo>
                  <a:pt x="38093" y="490911"/>
                </a:lnTo>
                <a:lnTo>
                  <a:pt x="76810" y="471873"/>
                </a:lnTo>
                <a:lnTo>
                  <a:pt x="116695" y="452981"/>
                </a:lnTo>
                <a:lnTo>
                  <a:pt x="158288" y="434280"/>
                </a:lnTo>
                <a:lnTo>
                  <a:pt x="202133" y="415817"/>
                </a:lnTo>
                <a:lnTo>
                  <a:pt x="248771" y="397637"/>
                </a:lnTo>
                <a:lnTo>
                  <a:pt x="298744" y="379784"/>
                </a:lnTo>
                <a:lnTo>
                  <a:pt x="352595" y="362306"/>
                </a:lnTo>
                <a:lnTo>
                  <a:pt x="410866" y="345246"/>
                </a:lnTo>
                <a:lnTo>
                  <a:pt x="474099" y="328651"/>
                </a:lnTo>
                <a:lnTo>
                  <a:pt x="542836" y="312566"/>
                </a:lnTo>
                <a:lnTo>
                  <a:pt x="584839" y="303614"/>
                </a:lnTo>
                <a:lnTo>
                  <a:pt x="627829" y="295011"/>
                </a:lnTo>
                <a:lnTo>
                  <a:pt x="671794" y="286808"/>
                </a:lnTo>
                <a:lnTo>
                  <a:pt x="716724" y="279057"/>
                </a:lnTo>
                <a:lnTo>
                  <a:pt x="762610" y="271810"/>
                </a:lnTo>
                <a:lnTo>
                  <a:pt x="809439" y="265118"/>
                </a:lnTo>
                <a:lnTo>
                  <a:pt x="857203" y="259036"/>
                </a:lnTo>
                <a:lnTo>
                  <a:pt x="905890" y="253613"/>
                </a:lnTo>
                <a:lnTo>
                  <a:pt x="955491" y="248902"/>
                </a:lnTo>
                <a:lnTo>
                  <a:pt x="1005994" y="244956"/>
                </a:lnTo>
                <a:lnTo>
                  <a:pt x="1057389" y="241826"/>
                </a:lnTo>
                <a:lnTo>
                  <a:pt x="1109666" y="239565"/>
                </a:lnTo>
                <a:lnTo>
                  <a:pt x="1162815" y="238224"/>
                </a:lnTo>
                <a:lnTo>
                  <a:pt x="1216825" y="237855"/>
                </a:lnTo>
                <a:lnTo>
                  <a:pt x="1271685" y="238511"/>
                </a:lnTo>
                <a:lnTo>
                  <a:pt x="1327386" y="240243"/>
                </a:lnTo>
                <a:lnTo>
                  <a:pt x="1383917" y="243103"/>
                </a:lnTo>
                <a:lnTo>
                  <a:pt x="1441266" y="247145"/>
                </a:lnTo>
                <a:lnTo>
                  <a:pt x="1499425" y="252419"/>
                </a:lnTo>
                <a:lnTo>
                  <a:pt x="1545809" y="257531"/>
                </a:lnTo>
                <a:lnTo>
                  <a:pt x="1592285" y="263492"/>
                </a:lnTo>
                <a:lnTo>
                  <a:pt x="1638868" y="270268"/>
                </a:lnTo>
                <a:lnTo>
                  <a:pt x="1685574" y="277829"/>
                </a:lnTo>
                <a:lnTo>
                  <a:pt x="1732417" y="286142"/>
                </a:lnTo>
                <a:lnTo>
                  <a:pt x="1779412" y="295175"/>
                </a:lnTo>
                <a:lnTo>
                  <a:pt x="1826575" y="304897"/>
                </a:lnTo>
                <a:lnTo>
                  <a:pt x="1873919" y="315276"/>
                </a:lnTo>
                <a:lnTo>
                  <a:pt x="1921461" y="326280"/>
                </a:lnTo>
                <a:lnTo>
                  <a:pt x="1969215" y="337878"/>
                </a:lnTo>
                <a:lnTo>
                  <a:pt x="2017195" y="350037"/>
                </a:lnTo>
                <a:lnTo>
                  <a:pt x="2065418" y="362726"/>
                </a:lnTo>
                <a:lnTo>
                  <a:pt x="2113897" y="375913"/>
                </a:lnTo>
                <a:lnTo>
                  <a:pt x="2162649" y="389566"/>
                </a:lnTo>
                <a:lnTo>
                  <a:pt x="2211687" y="403654"/>
                </a:lnTo>
                <a:lnTo>
                  <a:pt x="2261026" y="418144"/>
                </a:lnTo>
                <a:lnTo>
                  <a:pt x="2360670" y="448206"/>
                </a:lnTo>
                <a:lnTo>
                  <a:pt x="2461700" y="479496"/>
                </a:lnTo>
                <a:lnTo>
                  <a:pt x="2668397" y="544747"/>
                </a:lnTo>
                <a:lnTo>
                  <a:pt x="2711992" y="558114"/>
                </a:lnTo>
                <a:lnTo>
                  <a:pt x="2756941" y="571010"/>
                </a:lnTo>
                <a:lnTo>
                  <a:pt x="2803113" y="583384"/>
                </a:lnTo>
                <a:lnTo>
                  <a:pt x="2850381" y="595186"/>
                </a:lnTo>
                <a:lnTo>
                  <a:pt x="2898616" y="606364"/>
                </a:lnTo>
                <a:lnTo>
                  <a:pt x="2947691" y="616869"/>
                </a:lnTo>
                <a:lnTo>
                  <a:pt x="2997476" y="626648"/>
                </a:lnTo>
                <a:lnTo>
                  <a:pt x="3047843" y="635653"/>
                </a:lnTo>
                <a:lnTo>
                  <a:pt x="3098665" y="643831"/>
                </a:lnTo>
                <a:lnTo>
                  <a:pt x="3149812" y="651132"/>
                </a:lnTo>
                <a:lnTo>
                  <a:pt x="3201157" y="657505"/>
                </a:lnTo>
                <a:lnTo>
                  <a:pt x="3249008" y="662526"/>
                </a:lnTo>
                <a:lnTo>
                  <a:pt x="3249008" y="417592"/>
                </a:lnTo>
                <a:lnTo>
                  <a:pt x="3219761" y="411772"/>
                </a:lnTo>
                <a:lnTo>
                  <a:pt x="3169344" y="400988"/>
                </a:lnTo>
                <a:lnTo>
                  <a:pt x="3117213" y="389080"/>
                </a:lnTo>
                <a:lnTo>
                  <a:pt x="3063338" y="376012"/>
                </a:lnTo>
                <a:lnTo>
                  <a:pt x="3007692" y="361748"/>
                </a:lnTo>
                <a:lnTo>
                  <a:pt x="2950243" y="346250"/>
                </a:lnTo>
                <a:lnTo>
                  <a:pt x="2890964" y="329482"/>
                </a:lnTo>
                <a:lnTo>
                  <a:pt x="2839478" y="314455"/>
                </a:lnTo>
                <a:lnTo>
                  <a:pt x="2788470" y="299205"/>
                </a:lnTo>
                <a:lnTo>
                  <a:pt x="2687749" y="268251"/>
                </a:lnTo>
                <a:lnTo>
                  <a:pt x="2441855" y="190731"/>
                </a:lnTo>
                <a:lnTo>
                  <a:pt x="2345122" y="160801"/>
                </a:lnTo>
                <a:lnTo>
                  <a:pt x="2296963" y="146282"/>
                </a:lnTo>
                <a:lnTo>
                  <a:pt x="2248896" y="132133"/>
                </a:lnTo>
                <a:lnTo>
                  <a:pt x="2200884" y="118408"/>
                </a:lnTo>
                <a:lnTo>
                  <a:pt x="2152777" y="105219"/>
                </a:lnTo>
                <a:lnTo>
                  <a:pt x="2104639" y="92555"/>
                </a:lnTo>
                <a:lnTo>
                  <a:pt x="2056432" y="80467"/>
                </a:lnTo>
                <a:lnTo>
                  <a:pt x="2008119" y="69011"/>
                </a:lnTo>
                <a:lnTo>
                  <a:pt x="1959662" y="58240"/>
                </a:lnTo>
                <a:lnTo>
                  <a:pt x="1911025" y="48207"/>
                </a:lnTo>
                <a:lnTo>
                  <a:pt x="1862169" y="38966"/>
                </a:lnTo>
                <a:lnTo>
                  <a:pt x="1813057" y="30571"/>
                </a:lnTo>
                <a:lnTo>
                  <a:pt x="1763652" y="23075"/>
                </a:lnTo>
                <a:lnTo>
                  <a:pt x="1713916" y="16532"/>
                </a:lnTo>
                <a:lnTo>
                  <a:pt x="1663813" y="10995"/>
                </a:lnTo>
                <a:lnTo>
                  <a:pt x="1613303" y="6518"/>
                </a:lnTo>
                <a:lnTo>
                  <a:pt x="1562351" y="3155"/>
                </a:lnTo>
                <a:lnTo>
                  <a:pt x="1510919" y="959"/>
                </a:lnTo>
                <a:lnTo>
                  <a:pt x="1465490" y="0"/>
                </a:lnTo>
                <a:close/>
              </a:path>
            </a:pathLst>
          </a:custGeom>
          <a:solidFill>
            <a:srgbClr val="FFFFFF">
              <a:alpha val="25000"/>
            </a:srgb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418300" y="1166305"/>
            <a:ext cx="3699800" cy="1061720"/>
          </a:xfrm>
          <a:prstGeom prst="rect">
            <a:avLst/>
          </a:prstGeom>
        </p:spPr>
        <p:txBody>
          <a:bodyPr vert="horz" wrap="square" lIns="0" tIns="12700" rIns="0" bIns="0" rtlCol="0">
            <a:no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uk" sz="1000" b="0" i="0" u="none" strike="noStrike" dirty="0">
                <a:solidFill>
                  <a:srgbClr val="00B194"/>
                </a:solidFill>
                <a:latin typeface="Arial"/>
                <a:cs typeface="Arial"/>
              </a:rPr>
              <a:t>Загальний аналіз крові (ЗАК)</a:t>
            </a:r>
            <a:endParaRPr sz="1000" dirty="0">
              <a:latin typeface="Arial"/>
              <a:cs typeface="Arial"/>
            </a:endParaRPr>
          </a:p>
          <a:p>
            <a:pPr marL="241300" marR="53340" indent="-228600" rtl="0">
              <a:lnSpc>
                <a:spcPts val="1320"/>
              </a:lnSpc>
              <a:spcBef>
                <a:spcPts val="160"/>
              </a:spcBef>
              <a:buClr>
                <a:srgbClr val="00B194"/>
              </a:buClr>
              <a:buSzPct val="109090"/>
              <a:buFont typeface="Arial"/>
              <a:buChar char="□"/>
              <a:tabLst>
                <a:tab pos="241300" algn="l"/>
              </a:tabLst>
            </a:pPr>
            <a:r>
              <a:rPr lang="uk" sz="1000" b="0" i="0" u="none" strike="noStrike" dirty="0">
                <a:solidFill>
                  <a:srgbClr val="636466"/>
                </a:solidFill>
                <a:latin typeface="Arial"/>
                <a:cs typeface="Arial"/>
              </a:rPr>
              <a:t>Ризик зменшення кількості кров’яних клітин, особливо лейкоцитів</a:t>
            </a:r>
            <a:endParaRPr sz="1000" dirty="0">
              <a:latin typeface="Arial"/>
              <a:cs typeface="Arial"/>
            </a:endParaRPr>
          </a:p>
          <a:p>
            <a:pPr marL="241300" marR="5080" indent="-228600" rtl="0">
              <a:lnSpc>
                <a:spcPts val="1320"/>
              </a:lnSpc>
              <a:spcBef>
                <a:spcPts val="125"/>
              </a:spcBef>
              <a:buClr>
                <a:srgbClr val="00B194"/>
              </a:buClr>
              <a:buSzPct val="109090"/>
              <a:buFont typeface="Arial"/>
              <a:buChar char="□"/>
              <a:tabLst>
                <a:tab pos="241300" algn="l"/>
              </a:tabLst>
            </a:pPr>
            <a:r>
              <a:rPr lang="uk" sz="1000" b="0" i="0" u="none" strike="noStrike" dirty="0">
                <a:solidFill>
                  <a:srgbClr val="636466"/>
                </a:solidFill>
                <a:latin typeface="Arial"/>
                <a:cs typeface="Arial"/>
              </a:rPr>
              <a:t>Проведення повного аналізу кров’яних клітин перед початком лікування та за необхідності на основі клінічних ознак або симптоматики під час лікування</a:t>
            </a:r>
            <a:endParaRPr sz="1000" dirty="0">
              <a:latin typeface="Arial"/>
              <a:cs typeface="Arial"/>
            </a:endParaRPr>
          </a:p>
        </p:txBody>
      </p:sp>
      <p:pic>
        <p:nvPicPr>
          <p:cNvPr id="16" name="object 16"/>
          <p:cNvPicPr/>
          <p:nvPr/>
        </p:nvPicPr>
        <p:blipFill>
          <a:blip r:embed="rId6"/>
          <a:stretch>
            <a:fillRect/>
          </a:stretch>
        </p:blipFill>
        <p:spPr>
          <a:xfrm>
            <a:off x="361458" y="1145854"/>
            <a:ext cx="859139" cy="437718"/>
          </a:xfrm>
          <a:prstGeom prst="rect">
            <a:avLst/>
          </a:prstGeom>
        </p:spPr>
      </p:pic>
      <p:sp>
        <p:nvSpPr>
          <p:cNvPr id="17" name="object 17"/>
          <p:cNvSpPr/>
          <p:nvPr/>
        </p:nvSpPr>
        <p:spPr>
          <a:xfrm>
            <a:off x="6260728" y="6503225"/>
            <a:ext cx="4185285" cy="673735"/>
          </a:xfrm>
          <a:custGeom>
            <a:avLst/>
            <a:gdLst/>
            <a:ahLst/>
            <a:cxnLst/>
            <a:rect l="l" t="t" r="r" b="b"/>
            <a:pathLst>
              <a:path w="4185284" h="673734">
                <a:moveTo>
                  <a:pt x="1465490" y="0"/>
                </a:moveTo>
                <a:lnTo>
                  <a:pt x="1419638" y="17"/>
                </a:lnTo>
                <a:lnTo>
                  <a:pt x="1373337" y="1047"/>
                </a:lnTo>
                <a:lnTo>
                  <a:pt x="1326563" y="3122"/>
                </a:lnTo>
                <a:lnTo>
                  <a:pt x="1279290" y="6279"/>
                </a:lnTo>
                <a:lnTo>
                  <a:pt x="1231493" y="10552"/>
                </a:lnTo>
                <a:lnTo>
                  <a:pt x="1183147" y="15975"/>
                </a:lnTo>
                <a:lnTo>
                  <a:pt x="1134229" y="22583"/>
                </a:lnTo>
                <a:lnTo>
                  <a:pt x="1084711" y="30412"/>
                </a:lnTo>
                <a:lnTo>
                  <a:pt x="1034571" y="39496"/>
                </a:lnTo>
                <a:lnTo>
                  <a:pt x="983782" y="49869"/>
                </a:lnTo>
                <a:lnTo>
                  <a:pt x="932319" y="61566"/>
                </a:lnTo>
                <a:lnTo>
                  <a:pt x="880159" y="74623"/>
                </a:lnTo>
                <a:lnTo>
                  <a:pt x="827275" y="89073"/>
                </a:lnTo>
                <a:lnTo>
                  <a:pt x="773643" y="104952"/>
                </a:lnTo>
                <a:lnTo>
                  <a:pt x="719239" y="122294"/>
                </a:lnTo>
                <a:lnTo>
                  <a:pt x="664638" y="141103"/>
                </a:lnTo>
                <a:lnTo>
                  <a:pt x="610350" y="161378"/>
                </a:lnTo>
                <a:lnTo>
                  <a:pt x="556583" y="182962"/>
                </a:lnTo>
                <a:lnTo>
                  <a:pt x="503546" y="205695"/>
                </a:lnTo>
                <a:lnTo>
                  <a:pt x="451449" y="229417"/>
                </a:lnTo>
                <a:lnTo>
                  <a:pt x="400498" y="253968"/>
                </a:lnTo>
                <a:lnTo>
                  <a:pt x="350904" y="279190"/>
                </a:lnTo>
                <a:lnTo>
                  <a:pt x="302874" y="304924"/>
                </a:lnTo>
                <a:lnTo>
                  <a:pt x="256617" y="331008"/>
                </a:lnTo>
                <a:lnTo>
                  <a:pt x="212343" y="357285"/>
                </a:lnTo>
                <a:lnTo>
                  <a:pt x="170259" y="383594"/>
                </a:lnTo>
                <a:lnTo>
                  <a:pt x="130574" y="409777"/>
                </a:lnTo>
                <a:lnTo>
                  <a:pt x="93497" y="435673"/>
                </a:lnTo>
                <a:lnTo>
                  <a:pt x="59236" y="461124"/>
                </a:lnTo>
                <a:lnTo>
                  <a:pt x="28001" y="485970"/>
                </a:lnTo>
                <a:lnTo>
                  <a:pt x="0" y="510051"/>
                </a:lnTo>
                <a:lnTo>
                  <a:pt x="38093" y="490911"/>
                </a:lnTo>
                <a:lnTo>
                  <a:pt x="76810" y="471873"/>
                </a:lnTo>
                <a:lnTo>
                  <a:pt x="116695" y="452981"/>
                </a:lnTo>
                <a:lnTo>
                  <a:pt x="158288" y="434280"/>
                </a:lnTo>
                <a:lnTo>
                  <a:pt x="202133" y="415817"/>
                </a:lnTo>
                <a:lnTo>
                  <a:pt x="248771" y="397637"/>
                </a:lnTo>
                <a:lnTo>
                  <a:pt x="298744" y="379784"/>
                </a:lnTo>
                <a:lnTo>
                  <a:pt x="352595" y="362306"/>
                </a:lnTo>
                <a:lnTo>
                  <a:pt x="410866" y="345246"/>
                </a:lnTo>
                <a:lnTo>
                  <a:pt x="474099" y="328651"/>
                </a:lnTo>
                <a:lnTo>
                  <a:pt x="542836" y="312566"/>
                </a:lnTo>
                <a:lnTo>
                  <a:pt x="584839" y="303614"/>
                </a:lnTo>
                <a:lnTo>
                  <a:pt x="627829" y="295011"/>
                </a:lnTo>
                <a:lnTo>
                  <a:pt x="671794" y="286808"/>
                </a:lnTo>
                <a:lnTo>
                  <a:pt x="716724" y="279057"/>
                </a:lnTo>
                <a:lnTo>
                  <a:pt x="762610" y="271810"/>
                </a:lnTo>
                <a:lnTo>
                  <a:pt x="809439" y="265118"/>
                </a:lnTo>
                <a:lnTo>
                  <a:pt x="857203" y="259036"/>
                </a:lnTo>
                <a:lnTo>
                  <a:pt x="905890" y="253613"/>
                </a:lnTo>
                <a:lnTo>
                  <a:pt x="955491" y="248902"/>
                </a:lnTo>
                <a:lnTo>
                  <a:pt x="1005994" y="244956"/>
                </a:lnTo>
                <a:lnTo>
                  <a:pt x="1057389" y="241826"/>
                </a:lnTo>
                <a:lnTo>
                  <a:pt x="1109666" y="239565"/>
                </a:lnTo>
                <a:lnTo>
                  <a:pt x="1162815" y="238224"/>
                </a:lnTo>
                <a:lnTo>
                  <a:pt x="1216825" y="237855"/>
                </a:lnTo>
                <a:lnTo>
                  <a:pt x="1271685" y="238511"/>
                </a:lnTo>
                <a:lnTo>
                  <a:pt x="1327386" y="240243"/>
                </a:lnTo>
                <a:lnTo>
                  <a:pt x="1383917" y="243103"/>
                </a:lnTo>
                <a:lnTo>
                  <a:pt x="1441266" y="247145"/>
                </a:lnTo>
                <a:lnTo>
                  <a:pt x="1499425" y="252419"/>
                </a:lnTo>
                <a:lnTo>
                  <a:pt x="1545809" y="257531"/>
                </a:lnTo>
                <a:lnTo>
                  <a:pt x="1592285" y="263492"/>
                </a:lnTo>
                <a:lnTo>
                  <a:pt x="1638868" y="270268"/>
                </a:lnTo>
                <a:lnTo>
                  <a:pt x="1685574" y="277829"/>
                </a:lnTo>
                <a:lnTo>
                  <a:pt x="1732417" y="286142"/>
                </a:lnTo>
                <a:lnTo>
                  <a:pt x="1779412" y="295175"/>
                </a:lnTo>
                <a:lnTo>
                  <a:pt x="1826575" y="304897"/>
                </a:lnTo>
                <a:lnTo>
                  <a:pt x="1873919" y="315276"/>
                </a:lnTo>
                <a:lnTo>
                  <a:pt x="1921461" y="326280"/>
                </a:lnTo>
                <a:lnTo>
                  <a:pt x="1969215" y="337878"/>
                </a:lnTo>
                <a:lnTo>
                  <a:pt x="2017195" y="350037"/>
                </a:lnTo>
                <a:lnTo>
                  <a:pt x="2065418" y="362726"/>
                </a:lnTo>
                <a:lnTo>
                  <a:pt x="2113897" y="375913"/>
                </a:lnTo>
                <a:lnTo>
                  <a:pt x="2162649" y="389566"/>
                </a:lnTo>
                <a:lnTo>
                  <a:pt x="2211687" y="403654"/>
                </a:lnTo>
                <a:lnTo>
                  <a:pt x="2261026" y="418144"/>
                </a:lnTo>
                <a:lnTo>
                  <a:pt x="2360670" y="448206"/>
                </a:lnTo>
                <a:lnTo>
                  <a:pt x="2461700" y="479496"/>
                </a:lnTo>
                <a:lnTo>
                  <a:pt x="2668397" y="544747"/>
                </a:lnTo>
                <a:lnTo>
                  <a:pt x="2711993" y="558114"/>
                </a:lnTo>
                <a:lnTo>
                  <a:pt x="2756942" y="571010"/>
                </a:lnTo>
                <a:lnTo>
                  <a:pt x="2803116" y="583384"/>
                </a:lnTo>
                <a:lnTo>
                  <a:pt x="2850384" y="595186"/>
                </a:lnTo>
                <a:lnTo>
                  <a:pt x="2898620" y="606364"/>
                </a:lnTo>
                <a:lnTo>
                  <a:pt x="2947695" y="616869"/>
                </a:lnTo>
                <a:lnTo>
                  <a:pt x="2997481" y="626648"/>
                </a:lnTo>
                <a:lnTo>
                  <a:pt x="3047848" y="635653"/>
                </a:lnTo>
                <a:lnTo>
                  <a:pt x="3098670" y="643831"/>
                </a:lnTo>
                <a:lnTo>
                  <a:pt x="3149818" y="651132"/>
                </a:lnTo>
                <a:lnTo>
                  <a:pt x="3201163" y="657505"/>
                </a:lnTo>
                <a:lnTo>
                  <a:pt x="3252577" y="662899"/>
                </a:lnTo>
                <a:lnTo>
                  <a:pt x="3303931" y="667265"/>
                </a:lnTo>
                <a:lnTo>
                  <a:pt x="3355098" y="670550"/>
                </a:lnTo>
                <a:lnTo>
                  <a:pt x="3405949" y="672704"/>
                </a:lnTo>
                <a:lnTo>
                  <a:pt x="3456356" y="673677"/>
                </a:lnTo>
                <a:lnTo>
                  <a:pt x="3506190" y="673417"/>
                </a:lnTo>
                <a:lnTo>
                  <a:pt x="3555323" y="671874"/>
                </a:lnTo>
                <a:lnTo>
                  <a:pt x="3603627" y="668997"/>
                </a:lnTo>
                <a:lnTo>
                  <a:pt x="3650973" y="664736"/>
                </a:lnTo>
                <a:lnTo>
                  <a:pt x="3697234" y="659039"/>
                </a:lnTo>
                <a:lnTo>
                  <a:pt x="3742280" y="651855"/>
                </a:lnTo>
                <a:lnTo>
                  <a:pt x="3785983" y="643135"/>
                </a:lnTo>
                <a:lnTo>
                  <a:pt x="3828216" y="632827"/>
                </a:lnTo>
                <a:lnTo>
                  <a:pt x="3868850" y="620880"/>
                </a:lnTo>
                <a:lnTo>
                  <a:pt x="3907756" y="607244"/>
                </a:lnTo>
                <a:lnTo>
                  <a:pt x="3944806" y="591868"/>
                </a:lnTo>
                <a:lnTo>
                  <a:pt x="3979872" y="574702"/>
                </a:lnTo>
                <a:lnTo>
                  <a:pt x="4043538" y="534792"/>
                </a:lnTo>
                <a:lnTo>
                  <a:pt x="4097728" y="487110"/>
                </a:lnTo>
                <a:lnTo>
                  <a:pt x="4141415" y="431249"/>
                </a:lnTo>
                <a:lnTo>
                  <a:pt x="4173571" y="366804"/>
                </a:lnTo>
                <a:lnTo>
                  <a:pt x="4185005" y="331235"/>
                </a:lnTo>
                <a:lnTo>
                  <a:pt x="4143929" y="357881"/>
                </a:lnTo>
                <a:lnTo>
                  <a:pt x="4115895" y="374803"/>
                </a:lnTo>
                <a:lnTo>
                  <a:pt x="4081754" y="392766"/>
                </a:lnTo>
                <a:lnTo>
                  <a:pt x="4040567" y="410651"/>
                </a:lnTo>
                <a:lnTo>
                  <a:pt x="3991611" y="427623"/>
                </a:lnTo>
                <a:lnTo>
                  <a:pt x="3934066" y="442692"/>
                </a:lnTo>
                <a:lnTo>
                  <a:pt x="3867111" y="454869"/>
                </a:lnTo>
                <a:lnTo>
                  <a:pt x="3789720" y="463236"/>
                </a:lnTo>
                <a:lnTo>
                  <a:pt x="3746918" y="465634"/>
                </a:lnTo>
                <a:lnTo>
                  <a:pt x="3701248" y="466680"/>
                </a:lnTo>
                <a:lnTo>
                  <a:pt x="3652610" y="466255"/>
                </a:lnTo>
                <a:lnTo>
                  <a:pt x="3600905" y="464238"/>
                </a:lnTo>
                <a:lnTo>
                  <a:pt x="3546035" y="460509"/>
                </a:lnTo>
                <a:lnTo>
                  <a:pt x="3487902" y="454945"/>
                </a:lnTo>
                <a:lnTo>
                  <a:pt x="3447156" y="450131"/>
                </a:lnTo>
                <a:lnTo>
                  <a:pt x="3404872" y="444413"/>
                </a:lnTo>
                <a:lnTo>
                  <a:pt x="3361019" y="437755"/>
                </a:lnTo>
                <a:lnTo>
                  <a:pt x="3315569" y="430120"/>
                </a:lnTo>
                <a:lnTo>
                  <a:pt x="3268493" y="421472"/>
                </a:lnTo>
                <a:lnTo>
                  <a:pt x="3219761" y="411773"/>
                </a:lnTo>
                <a:lnTo>
                  <a:pt x="3169344" y="400989"/>
                </a:lnTo>
                <a:lnTo>
                  <a:pt x="3117213" y="389080"/>
                </a:lnTo>
                <a:lnTo>
                  <a:pt x="3063338" y="376012"/>
                </a:lnTo>
                <a:lnTo>
                  <a:pt x="3007692" y="361748"/>
                </a:lnTo>
                <a:lnTo>
                  <a:pt x="2950243" y="346250"/>
                </a:lnTo>
                <a:lnTo>
                  <a:pt x="2890964" y="329482"/>
                </a:lnTo>
                <a:lnTo>
                  <a:pt x="2839478" y="314455"/>
                </a:lnTo>
                <a:lnTo>
                  <a:pt x="2788470" y="299205"/>
                </a:lnTo>
                <a:lnTo>
                  <a:pt x="2687749" y="268251"/>
                </a:lnTo>
                <a:lnTo>
                  <a:pt x="2441855" y="190731"/>
                </a:lnTo>
                <a:lnTo>
                  <a:pt x="2345122" y="160801"/>
                </a:lnTo>
                <a:lnTo>
                  <a:pt x="2296963" y="146282"/>
                </a:lnTo>
                <a:lnTo>
                  <a:pt x="2248896" y="132133"/>
                </a:lnTo>
                <a:lnTo>
                  <a:pt x="2200884" y="118408"/>
                </a:lnTo>
                <a:lnTo>
                  <a:pt x="2152777" y="105219"/>
                </a:lnTo>
                <a:lnTo>
                  <a:pt x="2104639" y="92555"/>
                </a:lnTo>
                <a:lnTo>
                  <a:pt x="2056432" y="80467"/>
                </a:lnTo>
                <a:lnTo>
                  <a:pt x="2008119" y="69011"/>
                </a:lnTo>
                <a:lnTo>
                  <a:pt x="1959662" y="58240"/>
                </a:lnTo>
                <a:lnTo>
                  <a:pt x="1911025" y="48207"/>
                </a:lnTo>
                <a:lnTo>
                  <a:pt x="1862169" y="38966"/>
                </a:lnTo>
                <a:lnTo>
                  <a:pt x="1813057" y="30571"/>
                </a:lnTo>
                <a:lnTo>
                  <a:pt x="1763652" y="23075"/>
                </a:lnTo>
                <a:lnTo>
                  <a:pt x="1713916" y="16532"/>
                </a:lnTo>
                <a:lnTo>
                  <a:pt x="1663813" y="10995"/>
                </a:lnTo>
                <a:lnTo>
                  <a:pt x="1613303" y="6518"/>
                </a:lnTo>
                <a:lnTo>
                  <a:pt x="1562351" y="3155"/>
                </a:lnTo>
                <a:lnTo>
                  <a:pt x="1510919" y="959"/>
                </a:lnTo>
                <a:lnTo>
                  <a:pt x="1465490" y="0"/>
                </a:lnTo>
                <a:close/>
              </a:path>
            </a:pathLst>
          </a:custGeom>
          <a:solidFill>
            <a:srgbClr val="00B194">
              <a:alpha val="25000"/>
            </a:srgbClr>
          </a:solidFill>
        </p:spPr>
        <p:txBody>
          <a:bodyPr wrap="square" lIns="0" tIns="0" rIns="0" bIns="0" rtlCol="0">
            <a:noAutofit/>
          </a:bodyPr>
          <a:lstStyle/>
          <a:p>
            <a:endParaRPr sz="1600" dirty="0"/>
          </a:p>
        </p:txBody>
      </p:sp>
      <p:grpSp>
        <p:nvGrpSpPr>
          <p:cNvPr id="18" name="object 18"/>
          <p:cNvGrpSpPr/>
          <p:nvPr/>
        </p:nvGrpSpPr>
        <p:grpSpPr>
          <a:xfrm>
            <a:off x="360001" y="4336596"/>
            <a:ext cx="779145" cy="640080"/>
            <a:chOff x="360001" y="4336596"/>
            <a:chExt cx="779145" cy="640080"/>
          </a:xfrm>
        </p:grpSpPr>
        <p:sp>
          <p:nvSpPr>
            <p:cNvPr id="19" name="object 19"/>
            <p:cNvSpPr/>
            <p:nvPr/>
          </p:nvSpPr>
          <p:spPr>
            <a:xfrm>
              <a:off x="531282" y="4499959"/>
              <a:ext cx="396240" cy="358775"/>
            </a:xfrm>
            <a:custGeom>
              <a:avLst/>
              <a:gdLst/>
              <a:ahLst/>
              <a:cxnLst/>
              <a:rect l="l" t="t" r="r" b="b"/>
              <a:pathLst>
                <a:path w="396240" h="358775">
                  <a:moveTo>
                    <a:pt x="0" y="106298"/>
                  </a:moveTo>
                  <a:lnTo>
                    <a:pt x="0" y="119138"/>
                  </a:lnTo>
                  <a:lnTo>
                    <a:pt x="723" y="126288"/>
                  </a:lnTo>
                  <a:lnTo>
                    <a:pt x="11125" y="168586"/>
                  </a:lnTo>
                  <a:lnTo>
                    <a:pt x="31549" y="210899"/>
                  </a:lnTo>
                  <a:lnTo>
                    <a:pt x="67714" y="258445"/>
                  </a:lnTo>
                  <a:lnTo>
                    <a:pt x="123990" y="309511"/>
                  </a:lnTo>
                  <a:lnTo>
                    <a:pt x="159346" y="334922"/>
                  </a:lnTo>
                  <a:lnTo>
                    <a:pt x="198056" y="358673"/>
                  </a:lnTo>
                  <a:lnTo>
                    <a:pt x="204682" y="354844"/>
                  </a:lnTo>
                  <a:lnTo>
                    <a:pt x="243811" y="330179"/>
                  </a:lnTo>
                  <a:lnTo>
                    <a:pt x="272122" y="309511"/>
                  </a:lnTo>
                  <a:lnTo>
                    <a:pt x="275005" y="307301"/>
                  </a:lnTo>
                  <a:lnTo>
                    <a:pt x="277812" y="305092"/>
                  </a:lnTo>
                  <a:lnTo>
                    <a:pt x="280543" y="302882"/>
                  </a:lnTo>
                  <a:lnTo>
                    <a:pt x="320609" y="266678"/>
                  </a:lnTo>
                  <a:lnTo>
                    <a:pt x="325410" y="261073"/>
                  </a:lnTo>
                  <a:lnTo>
                    <a:pt x="212229" y="261061"/>
                  </a:lnTo>
                  <a:lnTo>
                    <a:pt x="207098" y="260553"/>
                  </a:lnTo>
                  <a:lnTo>
                    <a:pt x="203225" y="256933"/>
                  </a:lnTo>
                  <a:lnTo>
                    <a:pt x="199944" y="237248"/>
                  </a:lnTo>
                  <a:lnTo>
                    <a:pt x="142697" y="237248"/>
                  </a:lnTo>
                  <a:lnTo>
                    <a:pt x="138468" y="234581"/>
                  </a:lnTo>
                  <a:lnTo>
                    <a:pt x="126198" y="205257"/>
                  </a:lnTo>
                  <a:lnTo>
                    <a:pt x="63715" y="205257"/>
                  </a:lnTo>
                  <a:lnTo>
                    <a:pt x="58966" y="200494"/>
                  </a:lnTo>
                  <a:lnTo>
                    <a:pt x="58966" y="188760"/>
                  </a:lnTo>
                  <a:lnTo>
                    <a:pt x="63715" y="184010"/>
                  </a:lnTo>
                  <a:lnTo>
                    <a:pt x="93687" y="184010"/>
                  </a:lnTo>
                  <a:lnTo>
                    <a:pt x="112268" y="152577"/>
                  </a:lnTo>
                  <a:lnTo>
                    <a:pt x="115925" y="150558"/>
                  </a:lnTo>
                  <a:lnTo>
                    <a:pt x="156898" y="150558"/>
                  </a:lnTo>
                  <a:lnTo>
                    <a:pt x="169392" y="106375"/>
                  </a:lnTo>
                  <a:lnTo>
                    <a:pt x="139" y="106375"/>
                  </a:lnTo>
                  <a:lnTo>
                    <a:pt x="0" y="106298"/>
                  </a:lnTo>
                  <a:close/>
                </a:path>
                <a:path w="396240" h="358775">
                  <a:moveTo>
                    <a:pt x="253339" y="173278"/>
                  </a:moveTo>
                  <a:lnTo>
                    <a:pt x="221284" y="258368"/>
                  </a:lnTo>
                  <a:lnTo>
                    <a:pt x="217297" y="261073"/>
                  </a:lnTo>
                  <a:lnTo>
                    <a:pt x="325421" y="261061"/>
                  </a:lnTo>
                  <a:lnTo>
                    <a:pt x="350232" y="232098"/>
                  </a:lnTo>
                  <a:lnTo>
                    <a:pt x="370341" y="200723"/>
                  </a:lnTo>
                  <a:lnTo>
                    <a:pt x="269189" y="200723"/>
                  </a:lnTo>
                  <a:lnTo>
                    <a:pt x="265480" y="198386"/>
                  </a:lnTo>
                  <a:lnTo>
                    <a:pt x="253339" y="173278"/>
                  </a:lnTo>
                  <a:close/>
                </a:path>
                <a:path w="396240" h="358775">
                  <a:moveTo>
                    <a:pt x="183083" y="136067"/>
                  </a:moveTo>
                  <a:lnTo>
                    <a:pt x="155524" y="233552"/>
                  </a:lnTo>
                  <a:lnTo>
                    <a:pt x="151688" y="236651"/>
                  </a:lnTo>
                  <a:lnTo>
                    <a:pt x="147180" y="236918"/>
                  </a:lnTo>
                  <a:lnTo>
                    <a:pt x="142697" y="237248"/>
                  </a:lnTo>
                  <a:lnTo>
                    <a:pt x="199944" y="237248"/>
                  </a:lnTo>
                  <a:lnTo>
                    <a:pt x="183083" y="136067"/>
                  </a:lnTo>
                  <a:close/>
                </a:path>
                <a:path w="396240" h="358775">
                  <a:moveTo>
                    <a:pt x="388667" y="76644"/>
                  </a:moveTo>
                  <a:lnTo>
                    <a:pt x="181495" y="76644"/>
                  </a:lnTo>
                  <a:lnTo>
                    <a:pt x="191312" y="77177"/>
                  </a:lnTo>
                  <a:lnTo>
                    <a:pt x="195427" y="80860"/>
                  </a:lnTo>
                  <a:lnTo>
                    <a:pt x="216903" y="209740"/>
                  </a:lnTo>
                  <a:lnTo>
                    <a:pt x="243700" y="138620"/>
                  </a:lnTo>
                  <a:lnTo>
                    <a:pt x="247421" y="135928"/>
                  </a:lnTo>
                  <a:lnTo>
                    <a:pt x="256032" y="135534"/>
                  </a:lnTo>
                  <a:lnTo>
                    <a:pt x="393683" y="135534"/>
                  </a:lnTo>
                  <a:lnTo>
                    <a:pt x="394042" y="133222"/>
                  </a:lnTo>
                  <a:lnTo>
                    <a:pt x="395376" y="126288"/>
                  </a:lnTo>
                  <a:lnTo>
                    <a:pt x="396113" y="119138"/>
                  </a:lnTo>
                  <a:lnTo>
                    <a:pt x="396113" y="106375"/>
                  </a:lnTo>
                  <a:lnTo>
                    <a:pt x="395973" y="106375"/>
                  </a:lnTo>
                  <a:lnTo>
                    <a:pt x="388667" y="76644"/>
                  </a:lnTo>
                  <a:close/>
                </a:path>
                <a:path w="396240" h="358775">
                  <a:moveTo>
                    <a:pt x="117754" y="185077"/>
                  </a:moveTo>
                  <a:lnTo>
                    <a:pt x="106997" y="203276"/>
                  </a:lnTo>
                  <a:lnTo>
                    <a:pt x="103517" y="205257"/>
                  </a:lnTo>
                  <a:lnTo>
                    <a:pt x="126198" y="205257"/>
                  </a:lnTo>
                  <a:lnTo>
                    <a:pt x="117754" y="185077"/>
                  </a:lnTo>
                  <a:close/>
                </a:path>
                <a:path w="396240" h="358775">
                  <a:moveTo>
                    <a:pt x="393683" y="135534"/>
                  </a:moveTo>
                  <a:lnTo>
                    <a:pt x="256032" y="135534"/>
                  </a:lnTo>
                  <a:lnTo>
                    <a:pt x="259854" y="137909"/>
                  </a:lnTo>
                  <a:lnTo>
                    <a:pt x="279933" y="179476"/>
                  </a:lnTo>
                  <a:lnTo>
                    <a:pt x="337972" y="179476"/>
                  </a:lnTo>
                  <a:lnTo>
                    <a:pt x="342734" y="184226"/>
                  </a:lnTo>
                  <a:lnTo>
                    <a:pt x="342734" y="195960"/>
                  </a:lnTo>
                  <a:lnTo>
                    <a:pt x="337972" y="200723"/>
                  </a:lnTo>
                  <a:lnTo>
                    <a:pt x="370341" y="200723"/>
                  </a:lnTo>
                  <a:lnTo>
                    <a:pt x="387324" y="162204"/>
                  </a:lnTo>
                  <a:lnTo>
                    <a:pt x="393344" y="137718"/>
                  </a:lnTo>
                  <a:lnTo>
                    <a:pt x="393683" y="135534"/>
                  </a:lnTo>
                  <a:close/>
                </a:path>
                <a:path w="396240" h="358775">
                  <a:moveTo>
                    <a:pt x="156898" y="150558"/>
                  </a:moveTo>
                  <a:lnTo>
                    <a:pt x="115925" y="150558"/>
                  </a:lnTo>
                  <a:lnTo>
                    <a:pt x="124117" y="151117"/>
                  </a:lnTo>
                  <a:lnTo>
                    <a:pt x="127622" y="153631"/>
                  </a:lnTo>
                  <a:lnTo>
                    <a:pt x="144576" y="194132"/>
                  </a:lnTo>
                  <a:lnTo>
                    <a:pt x="156898" y="150558"/>
                  </a:lnTo>
                  <a:close/>
                </a:path>
                <a:path w="396240" h="358775">
                  <a:moveTo>
                    <a:pt x="111823" y="0"/>
                  </a:moveTo>
                  <a:lnTo>
                    <a:pt x="69494" y="8291"/>
                  </a:lnTo>
                  <a:lnTo>
                    <a:pt x="34578" y="30975"/>
                  </a:lnTo>
                  <a:lnTo>
                    <a:pt x="10364" y="64765"/>
                  </a:lnTo>
                  <a:lnTo>
                    <a:pt x="139" y="106375"/>
                  </a:lnTo>
                  <a:lnTo>
                    <a:pt x="169392" y="106375"/>
                  </a:lnTo>
                  <a:lnTo>
                    <a:pt x="176898" y="79832"/>
                  </a:lnTo>
                  <a:lnTo>
                    <a:pt x="181495" y="76644"/>
                  </a:lnTo>
                  <a:lnTo>
                    <a:pt x="388667" y="76644"/>
                  </a:lnTo>
                  <a:lnTo>
                    <a:pt x="385748" y="64765"/>
                  </a:lnTo>
                  <a:lnTo>
                    <a:pt x="368487" y="40678"/>
                  </a:lnTo>
                  <a:lnTo>
                    <a:pt x="198056" y="40678"/>
                  </a:lnTo>
                  <a:lnTo>
                    <a:pt x="180812" y="23842"/>
                  </a:lnTo>
                  <a:lnTo>
                    <a:pt x="160269" y="11023"/>
                  </a:lnTo>
                  <a:lnTo>
                    <a:pt x="137061" y="2862"/>
                  </a:lnTo>
                  <a:lnTo>
                    <a:pt x="111823" y="0"/>
                  </a:lnTo>
                  <a:close/>
                </a:path>
                <a:path w="396240" h="358775">
                  <a:moveTo>
                    <a:pt x="396113" y="106298"/>
                  </a:moveTo>
                  <a:lnTo>
                    <a:pt x="395973" y="106375"/>
                  </a:lnTo>
                  <a:lnTo>
                    <a:pt x="396113" y="106375"/>
                  </a:lnTo>
                  <a:close/>
                </a:path>
                <a:path w="396240" h="358775">
                  <a:moveTo>
                    <a:pt x="284289" y="0"/>
                  </a:moveTo>
                  <a:lnTo>
                    <a:pt x="259044" y="2862"/>
                  </a:lnTo>
                  <a:lnTo>
                    <a:pt x="235834" y="11023"/>
                  </a:lnTo>
                  <a:lnTo>
                    <a:pt x="215293" y="23842"/>
                  </a:lnTo>
                  <a:lnTo>
                    <a:pt x="198056" y="40678"/>
                  </a:lnTo>
                  <a:lnTo>
                    <a:pt x="368487" y="40678"/>
                  </a:lnTo>
                  <a:lnTo>
                    <a:pt x="361534" y="30975"/>
                  </a:lnTo>
                  <a:lnTo>
                    <a:pt x="326618" y="8291"/>
                  </a:lnTo>
                  <a:lnTo>
                    <a:pt x="284289" y="0"/>
                  </a:lnTo>
                  <a:close/>
                </a:path>
              </a:pathLst>
            </a:custGeom>
            <a:solidFill>
              <a:srgbClr val="00B194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1600"/>
            </a:p>
          </p:txBody>
        </p:sp>
        <p:pic>
          <p:nvPicPr>
            <p:cNvPr id="20" name="object 20"/>
            <p:cNvPicPr/>
            <p:nvPr/>
          </p:nvPicPr>
          <p:blipFill>
            <a:blip r:embed="rId7"/>
            <a:stretch>
              <a:fillRect/>
            </a:stretch>
          </p:blipFill>
          <p:spPr>
            <a:xfrm>
              <a:off x="930088" y="4336596"/>
              <a:ext cx="208707" cy="208700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360001" y="4809451"/>
              <a:ext cx="474345" cy="167005"/>
            </a:xfrm>
            <a:custGeom>
              <a:avLst/>
              <a:gdLst/>
              <a:ahLst/>
              <a:cxnLst/>
              <a:rect l="l" t="t" r="r" b="b"/>
              <a:pathLst>
                <a:path w="474344" h="167004">
                  <a:moveTo>
                    <a:pt x="460514" y="0"/>
                  </a:moveTo>
                  <a:lnTo>
                    <a:pt x="443496" y="13309"/>
                  </a:lnTo>
                  <a:lnTo>
                    <a:pt x="446316" y="15570"/>
                  </a:lnTo>
                  <a:lnTo>
                    <a:pt x="446951" y="16535"/>
                  </a:lnTo>
                  <a:lnTo>
                    <a:pt x="451004" y="24855"/>
                  </a:lnTo>
                  <a:lnTo>
                    <a:pt x="452601" y="33753"/>
                  </a:lnTo>
                  <a:lnTo>
                    <a:pt x="451728" y="42827"/>
                  </a:lnTo>
                  <a:lnTo>
                    <a:pt x="419406" y="75669"/>
                  </a:lnTo>
                  <a:lnTo>
                    <a:pt x="369341" y="84175"/>
                  </a:lnTo>
                  <a:lnTo>
                    <a:pt x="270446" y="84175"/>
                  </a:lnTo>
                  <a:lnTo>
                    <a:pt x="270052" y="76555"/>
                  </a:lnTo>
                  <a:lnTo>
                    <a:pt x="264909" y="70510"/>
                  </a:lnTo>
                  <a:lnTo>
                    <a:pt x="257378" y="70510"/>
                  </a:lnTo>
                  <a:lnTo>
                    <a:pt x="257378" y="59829"/>
                  </a:lnTo>
                  <a:lnTo>
                    <a:pt x="271767" y="59829"/>
                  </a:lnTo>
                  <a:lnTo>
                    <a:pt x="276326" y="55257"/>
                  </a:lnTo>
                  <a:lnTo>
                    <a:pt x="276326" y="43992"/>
                  </a:lnTo>
                  <a:lnTo>
                    <a:pt x="271767" y="39420"/>
                  </a:lnTo>
                  <a:lnTo>
                    <a:pt x="225526" y="39420"/>
                  </a:lnTo>
                  <a:lnTo>
                    <a:pt x="220954" y="43992"/>
                  </a:lnTo>
                  <a:lnTo>
                    <a:pt x="220954" y="55257"/>
                  </a:lnTo>
                  <a:lnTo>
                    <a:pt x="225526" y="59829"/>
                  </a:lnTo>
                  <a:lnTo>
                    <a:pt x="240385" y="59829"/>
                  </a:lnTo>
                  <a:lnTo>
                    <a:pt x="240385" y="70510"/>
                  </a:lnTo>
                  <a:lnTo>
                    <a:pt x="222923" y="70510"/>
                  </a:lnTo>
                  <a:lnTo>
                    <a:pt x="208004" y="51371"/>
                  </a:lnTo>
                  <a:lnTo>
                    <a:pt x="185793" y="36309"/>
                  </a:lnTo>
                  <a:lnTo>
                    <a:pt x="157873" y="26447"/>
                  </a:lnTo>
                  <a:lnTo>
                    <a:pt x="125831" y="22910"/>
                  </a:lnTo>
                  <a:lnTo>
                    <a:pt x="93789" y="26447"/>
                  </a:lnTo>
                  <a:lnTo>
                    <a:pt x="65870" y="36309"/>
                  </a:lnTo>
                  <a:lnTo>
                    <a:pt x="43658" y="51371"/>
                  </a:lnTo>
                  <a:lnTo>
                    <a:pt x="28740" y="70510"/>
                  </a:lnTo>
                  <a:lnTo>
                    <a:pt x="5346" y="70510"/>
                  </a:lnTo>
                  <a:lnTo>
                    <a:pt x="0" y="77038"/>
                  </a:lnTo>
                  <a:lnTo>
                    <a:pt x="0" y="118389"/>
                  </a:lnTo>
                  <a:lnTo>
                    <a:pt x="5346" y="124904"/>
                  </a:lnTo>
                  <a:lnTo>
                    <a:pt x="32156" y="124904"/>
                  </a:lnTo>
                  <a:lnTo>
                    <a:pt x="47859" y="141832"/>
                  </a:lnTo>
                  <a:lnTo>
                    <a:pt x="69549" y="155040"/>
                  </a:lnTo>
                  <a:lnTo>
                    <a:pt x="95962" y="163625"/>
                  </a:lnTo>
                  <a:lnTo>
                    <a:pt x="125831" y="166687"/>
                  </a:lnTo>
                  <a:lnTo>
                    <a:pt x="155700" y="163625"/>
                  </a:lnTo>
                  <a:lnTo>
                    <a:pt x="182113" y="155040"/>
                  </a:lnTo>
                  <a:lnTo>
                    <a:pt x="203803" y="141832"/>
                  </a:lnTo>
                  <a:lnTo>
                    <a:pt x="219506" y="124904"/>
                  </a:lnTo>
                  <a:lnTo>
                    <a:pt x="265163" y="124904"/>
                  </a:lnTo>
                  <a:lnTo>
                    <a:pt x="270522" y="118389"/>
                  </a:lnTo>
                  <a:lnTo>
                    <a:pt x="270522" y="105422"/>
                  </a:lnTo>
                  <a:lnTo>
                    <a:pt x="369341" y="105422"/>
                  </a:lnTo>
                  <a:lnTo>
                    <a:pt x="430368" y="93981"/>
                  </a:lnTo>
                  <a:lnTo>
                    <a:pt x="467106" y="61709"/>
                  </a:lnTo>
                  <a:lnTo>
                    <a:pt x="473879" y="32723"/>
                  </a:lnTo>
                  <a:lnTo>
                    <a:pt x="471247" y="18280"/>
                  </a:lnTo>
                  <a:lnTo>
                    <a:pt x="464642" y="4737"/>
                  </a:lnTo>
                  <a:lnTo>
                    <a:pt x="463550" y="3111"/>
                  </a:lnTo>
                  <a:lnTo>
                    <a:pt x="460514" y="0"/>
                  </a:lnTo>
                  <a:close/>
                </a:path>
              </a:pathLst>
            </a:custGeom>
            <a:solidFill>
              <a:srgbClr val="00B194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1600"/>
            </a:p>
          </p:txBody>
        </p:sp>
        <p:pic>
          <p:nvPicPr>
            <p:cNvPr id="22" name="object 22"/>
            <p:cNvPicPr/>
            <p:nvPr/>
          </p:nvPicPr>
          <p:blipFill>
            <a:blip r:embed="rId8"/>
            <a:stretch>
              <a:fillRect/>
            </a:stretch>
          </p:blipFill>
          <p:spPr>
            <a:xfrm>
              <a:off x="927527" y="4555117"/>
              <a:ext cx="115303" cy="113055"/>
            </a:xfrm>
            <a:prstGeom prst="rect">
              <a:avLst/>
            </a:prstGeom>
          </p:spPr>
        </p:pic>
      </p:grpSp>
      <p:sp>
        <p:nvSpPr>
          <p:cNvPr id="23" name="object 23"/>
          <p:cNvSpPr txBox="1"/>
          <p:nvPr/>
        </p:nvSpPr>
        <p:spPr>
          <a:xfrm>
            <a:off x="1418301" y="4421492"/>
            <a:ext cx="3560443" cy="1076960"/>
          </a:xfrm>
          <a:prstGeom prst="rect">
            <a:avLst/>
          </a:prstGeom>
        </p:spPr>
        <p:txBody>
          <a:bodyPr vert="horz" wrap="square" lIns="0" tIns="12700" rIns="0" bIns="0" rtlCol="0">
            <a:no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uk" sz="1000" b="0" i="0" u="none" strike="noStrike" dirty="0">
                <a:solidFill>
                  <a:srgbClr val="00B194"/>
                </a:solidFill>
                <a:latin typeface="Arial"/>
                <a:cs typeface="Arial"/>
              </a:rPr>
              <a:t>Артеріальний тиск</a:t>
            </a:r>
            <a:endParaRPr sz="1000" dirty="0">
              <a:latin typeface="Arial"/>
              <a:cs typeface="Arial"/>
            </a:endParaRPr>
          </a:p>
          <a:p>
            <a:pPr marL="240665" indent="-227965" rtl="0">
              <a:lnSpc>
                <a:spcPct val="100000"/>
              </a:lnSpc>
              <a:spcBef>
                <a:spcPts val="20"/>
              </a:spcBef>
              <a:buClr>
                <a:srgbClr val="00B194"/>
              </a:buClr>
              <a:buSzPct val="109090"/>
              <a:buFont typeface="Arial"/>
              <a:buChar char="□"/>
              <a:tabLst>
                <a:tab pos="240665" algn="l"/>
              </a:tabLst>
            </a:pPr>
            <a:r>
              <a:rPr lang="uk" sz="1000" b="0" i="0" u="none" strike="noStrike" dirty="0">
                <a:solidFill>
                  <a:srgbClr val="636466"/>
                </a:solidFill>
                <a:latin typeface="Arial"/>
                <a:cs typeface="Arial"/>
              </a:rPr>
              <a:t>Ризик гіпертензії</a:t>
            </a:r>
            <a:endParaRPr sz="1000" dirty="0">
              <a:latin typeface="Arial"/>
              <a:cs typeface="Arial"/>
            </a:endParaRPr>
          </a:p>
          <a:p>
            <a:pPr marL="241300" marR="5080" indent="-228600" rtl="0">
              <a:lnSpc>
                <a:spcPts val="1320"/>
              </a:lnSpc>
              <a:spcBef>
                <a:spcPts val="145"/>
              </a:spcBef>
              <a:buClr>
                <a:srgbClr val="00B194"/>
              </a:buClr>
              <a:buSzPct val="109090"/>
              <a:buFont typeface="Arial"/>
              <a:buChar char="□"/>
              <a:tabLst>
                <a:tab pos="241300" algn="l"/>
              </a:tabLst>
            </a:pPr>
            <a:r>
              <a:rPr lang="uk" sz="1000" b="0" i="0" u="none" strike="noStrike" dirty="0">
                <a:solidFill>
                  <a:srgbClr val="636466"/>
                </a:solidFill>
                <a:latin typeface="Arial"/>
                <a:cs typeface="Arial"/>
              </a:rPr>
              <a:t>Перевіряйте артеріальний тиск до початку лікування </a:t>
            </a:r>
            <a:br>
              <a:rPr lang="uk" sz="1000" b="0" i="0" u="none" strike="noStrike" dirty="0">
                <a:solidFill>
                  <a:srgbClr val="636466"/>
                </a:solidFill>
                <a:latin typeface="Arial"/>
                <a:cs typeface="Arial"/>
              </a:rPr>
            </a:br>
            <a:r>
              <a:rPr lang="uk" sz="1000" b="0" i="0" u="none" strike="noStrike" dirty="0">
                <a:solidFill>
                  <a:srgbClr val="636466"/>
                </a:solidFill>
                <a:latin typeface="Arial"/>
                <a:cs typeface="Arial"/>
              </a:rPr>
              <a:t>й періодично під час нього</a:t>
            </a:r>
            <a:endParaRPr sz="1000" dirty="0">
              <a:latin typeface="Arial"/>
              <a:cs typeface="Arial"/>
            </a:endParaRPr>
          </a:p>
          <a:p>
            <a:pPr marL="241300" marR="201295" indent="-228600" rtl="0">
              <a:lnSpc>
                <a:spcPts val="1320"/>
              </a:lnSpc>
              <a:spcBef>
                <a:spcPts val="114"/>
              </a:spcBef>
              <a:buClr>
                <a:srgbClr val="00B194"/>
              </a:buClr>
              <a:buSzPct val="109090"/>
              <a:buFont typeface="Arial"/>
              <a:buChar char="□"/>
              <a:tabLst>
                <a:tab pos="241300" algn="l"/>
              </a:tabLst>
            </a:pPr>
            <a:r>
              <a:rPr lang="uk" sz="1000" b="0" i="0" u="none" strike="noStrike" dirty="0">
                <a:solidFill>
                  <a:srgbClr val="636466"/>
                </a:solidFill>
                <a:latin typeface="Arial"/>
                <a:cs typeface="Arial"/>
              </a:rPr>
              <a:t>Необхідно негайно звернутися до лікаря в разі появи гіпертензії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3.1.32"/>
  <p:tag name="AS_OS" val="Unix 5.10.215.203"/>
  <p:tag name="AS_RELEASE_DATE" val="2020.03.14"/>
  <p:tag name="AS_TITLE" val="Aspose.Slides for .NET Standard 2.0"/>
  <p:tag name="AS_VERSION" val="20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F151B8E919812428017073334BF591F" ma:contentTypeVersion="15" ma:contentTypeDescription="Створення нового документа." ma:contentTypeScope="" ma:versionID="bdb5941b4493fdf688e7a71541419f24">
  <xsd:schema xmlns:xsd="http://www.w3.org/2001/XMLSchema" xmlns:xs="http://www.w3.org/2001/XMLSchema" xmlns:p="http://schemas.microsoft.com/office/2006/metadata/properties" xmlns:ns2="8a0aa9b2-10f2-4734-b3cc-00e5cbbda63e" xmlns:ns3="cebfc5f4-62d9-4481-8e6b-44365f0b9370" targetNamespace="http://schemas.microsoft.com/office/2006/metadata/properties" ma:root="true" ma:fieldsID="7305a049ba372cf97be1d4b609b88190" ns2:_="" ns3:_="">
    <xsd:import namespace="8a0aa9b2-10f2-4734-b3cc-00e5cbbda63e"/>
    <xsd:import namespace="cebfc5f4-62d9-4481-8e6b-44365f0b937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0aa9b2-10f2-4734-b3cc-00e5cbbda6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Теги зображень" ma:readOnly="false" ma:fieldId="{5cf76f15-5ced-4ddc-b409-7134ff3c332f}" ma:taxonomyMulti="true" ma:sspId="4fb0b088-da3c-47ed-872c-fc1360427a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bfc5f4-62d9-4481-8e6b-44365f0b937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Спільний доступ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Відомості про тих, хто має доступ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3ba12b87-38c8-4032-8969-139a73b9286b}" ma:internalName="TaxCatchAll" ma:showField="CatchAllData" ma:web="cebfc5f4-62d9-4481-8e6b-44365f0b937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вмісту"/>
        <xsd:element ref="dc:title" minOccurs="0" maxOccurs="1" ma:index="4" ma:displayName="Заголовок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ebfc5f4-62d9-4481-8e6b-44365f0b9370" xsi:nil="true"/>
    <lcf76f155ced4ddcb4097134ff3c332f xmlns="8a0aa9b2-10f2-4734-b3cc-00e5cbbda63e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9E9F47E-EA12-46C5-B97D-A2633B092044}"/>
</file>

<file path=customXml/itemProps2.xml><?xml version="1.0" encoding="utf-8"?>
<ds:datastoreItem xmlns:ds="http://schemas.openxmlformats.org/officeDocument/2006/customXml" ds:itemID="{5387CE87-55D3-4C36-B563-C389E0006F6E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cebfc5f4-62d9-4481-8e6b-44365f0b9370"/>
    <ds:schemaRef ds:uri="8a0aa9b2-10f2-4734-b3cc-00e5cbbda63e"/>
  </ds:schemaRefs>
</ds:datastoreItem>
</file>

<file path=customXml/itemProps3.xml><?xml version="1.0" encoding="utf-8"?>
<ds:datastoreItem xmlns:ds="http://schemas.openxmlformats.org/officeDocument/2006/customXml" ds:itemID="{CAE969F6-7866-496F-87D6-A8D88C1471F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774</Words>
  <Application>Microsoft Office PowerPoint</Application>
  <PresentationFormat>Custom</PresentationFormat>
  <Paragraphs>61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Trebuchet MS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Varfolomieieva, Ivanna /UA</dc:creator>
  <cp:lastModifiedBy>Makhovska, Kristina /UA</cp:lastModifiedBy>
  <cp:revision>73</cp:revision>
  <dcterms:created xsi:type="dcterms:W3CDTF">2024-06-12T13:06:14Z</dcterms:created>
  <dcterms:modified xsi:type="dcterms:W3CDTF">2024-11-21T08:51:52Z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2024-05-03T00:00:00Z</vt:filetime>
  </property>
  <property fmtid="{D5CDD505-2E9C-101B-9397-08002B2CF9AE}" pid="3" name="Creator">
    <vt:lpwstr>Adobe InDesign 19.3 (Macintosh)</vt:lpwstr>
  </property>
  <property fmtid="{D5CDD505-2E9C-101B-9397-08002B2CF9AE}" pid="4" name="LastSaved">
    <vt:filetime>2024-06-12T00:00:00Z</vt:filetime>
  </property>
  <property fmtid="{D5CDD505-2E9C-101B-9397-08002B2CF9AE}" pid="5" name="Producer">
    <vt:lpwstr>Adobe PDF Library 17.0</vt:lpwstr>
  </property>
  <property fmtid="{D5CDD505-2E9C-101B-9397-08002B2CF9AE}" pid="6" name="ContentTypeId">
    <vt:lpwstr>0x0101003F151B8E919812428017073334BF591F</vt:lpwstr>
  </property>
  <property fmtid="{D5CDD505-2E9C-101B-9397-08002B2CF9AE}" pid="7" name="MSIP_Label_9e3dcb88-8425-4e1d-b1a3-bd5572915bbc_Enabled">
    <vt:lpwstr>true</vt:lpwstr>
  </property>
  <property fmtid="{D5CDD505-2E9C-101B-9397-08002B2CF9AE}" pid="8" name="MSIP_Label_9e3dcb88-8425-4e1d-b1a3-bd5572915bbc_SetDate">
    <vt:lpwstr>2024-07-03T09:20:39Z</vt:lpwstr>
  </property>
  <property fmtid="{D5CDD505-2E9C-101B-9397-08002B2CF9AE}" pid="9" name="MSIP_Label_9e3dcb88-8425-4e1d-b1a3-bd5572915bbc_Method">
    <vt:lpwstr>Privileged</vt:lpwstr>
  </property>
  <property fmtid="{D5CDD505-2E9C-101B-9397-08002B2CF9AE}" pid="10" name="MSIP_Label_9e3dcb88-8425-4e1d-b1a3-bd5572915bbc_Name">
    <vt:lpwstr>Internal</vt:lpwstr>
  </property>
  <property fmtid="{D5CDD505-2E9C-101B-9397-08002B2CF9AE}" pid="11" name="MSIP_Label_9e3dcb88-8425-4e1d-b1a3-bd5572915bbc_SiteId">
    <vt:lpwstr>aca3c8d6-aa71-4e1a-a10e-03572fc58c0b</vt:lpwstr>
  </property>
  <property fmtid="{D5CDD505-2E9C-101B-9397-08002B2CF9AE}" pid="12" name="MSIP_Label_9e3dcb88-8425-4e1d-b1a3-bd5572915bbc_ActionId">
    <vt:lpwstr>165b44de-36c9-4da5-b20d-bc8cf9829394</vt:lpwstr>
  </property>
  <property fmtid="{D5CDD505-2E9C-101B-9397-08002B2CF9AE}" pid="13" name="MSIP_Label_9e3dcb88-8425-4e1d-b1a3-bd5572915bbc_ContentBits">
    <vt:lpwstr>1</vt:lpwstr>
  </property>
  <property fmtid="{D5CDD505-2E9C-101B-9397-08002B2CF9AE}" pid="14" name="ClassificationContentMarkingHeaderLocations">
    <vt:lpwstr>Office Theme:8</vt:lpwstr>
  </property>
  <property fmtid="{D5CDD505-2E9C-101B-9397-08002B2CF9AE}" pid="15" name="ClassificationContentMarkingHeaderText">
    <vt:lpwstr>Internal</vt:lpwstr>
  </property>
  <property fmtid="{D5CDD505-2E9C-101B-9397-08002B2CF9AE}" pid="16" name="MediaServiceImageTags">
    <vt:lpwstr/>
  </property>
</Properties>
</file>